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7" r:id="rId10"/>
    <p:sldId id="268" r:id="rId11"/>
    <p:sldId id="269" r:id="rId12"/>
    <p:sldId id="270" r:id="rId13"/>
    <p:sldId id="271" r:id="rId14"/>
    <p:sldId id="287" r:id="rId15"/>
    <p:sldId id="282" r:id="rId16"/>
    <p:sldId id="283" r:id="rId17"/>
    <p:sldId id="272" r:id="rId18"/>
    <p:sldId id="273" r:id="rId19"/>
    <p:sldId id="274" r:id="rId20"/>
    <p:sldId id="275" r:id="rId21"/>
    <p:sldId id="276" r:id="rId22"/>
    <p:sldId id="277" r:id="rId23"/>
    <p:sldId id="278" r:id="rId24"/>
    <p:sldId id="279" r:id="rId25"/>
    <p:sldId id="280" r:id="rId26"/>
    <p:sldId id="281"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ad Chamakuri" initials="PC" lastIdx="2" clrIdx="0">
    <p:extLst>
      <p:ext uri="{19B8F6BF-5375-455C-9EA6-DF929625EA0E}">
        <p15:presenceInfo xmlns:p15="http://schemas.microsoft.com/office/powerpoint/2012/main" userId="9e6d8702da8600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20" autoAdjust="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9/26/2020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20AA-7B30-48A7-8EFC-B933C0C3E1DD}"/>
              </a:ext>
            </a:extLst>
          </p:cNvPr>
          <p:cNvSpPr>
            <a:spLocks noGrp="1"/>
          </p:cNvSpPr>
          <p:nvPr>
            <p:ph type="ctrTitle"/>
          </p:nvPr>
        </p:nvSpPr>
        <p:spPr>
          <a:xfrm>
            <a:off x="1248507" y="975945"/>
            <a:ext cx="9284677" cy="1802423"/>
          </a:xfrm>
        </p:spPr>
        <p:txBody>
          <a:bodyPr>
            <a:normAutofit/>
          </a:bodyPr>
          <a:lstStyle/>
          <a:p>
            <a:pPr algn="ctr"/>
            <a:r>
              <a:rPr lang="en-US" sz="2400" dirty="0">
                <a:cs typeface="Times New Roman" panose="02020603050405020304" pitchFamily="18" charset="0"/>
              </a:rPr>
              <a:t>AUTONOMOUS MACHINE LEARNING MODELING USING A TASK ONTOLOGY</a:t>
            </a:r>
            <a:endParaRPr lang="en-IN" sz="2400" dirty="0">
              <a:cs typeface="Times New Roman" panose="02020603050405020304" pitchFamily="18" charset="0"/>
            </a:endParaRPr>
          </a:p>
        </p:txBody>
      </p:sp>
      <p:sp>
        <p:nvSpPr>
          <p:cNvPr id="3" name="Subtitle 2">
            <a:extLst>
              <a:ext uri="{FF2B5EF4-FFF2-40B4-BE49-F238E27FC236}">
                <a16:creationId xmlns:a16="http://schemas.microsoft.com/office/drawing/2014/main" id="{5D3D20B9-20B6-4FBE-9690-83BCFB4D9750}"/>
              </a:ext>
            </a:extLst>
          </p:cNvPr>
          <p:cNvSpPr>
            <a:spLocks noGrp="1"/>
          </p:cNvSpPr>
          <p:nvPr>
            <p:ph type="subTitle" idx="1"/>
          </p:nvPr>
        </p:nvSpPr>
        <p:spPr>
          <a:xfrm>
            <a:off x="6784730" y="4167556"/>
            <a:ext cx="5199186" cy="2048606"/>
          </a:xfrm>
        </p:spPr>
        <p:txBody>
          <a:bodyPr>
            <a:normAutofit fontScale="92500" lnSpcReduction="20000"/>
          </a:bodyPr>
          <a:lstStyle/>
          <a:p>
            <a:pPr algn="ctr">
              <a:lnSpc>
                <a:spcPct val="115000"/>
              </a:lnSpc>
              <a:spcAft>
                <a:spcPts val="1000"/>
              </a:spcAft>
            </a:pPr>
            <a:r>
              <a:rPr lang="en-IN" sz="1800" b="1" dirty="0">
                <a:latin typeface="+mj-lt"/>
                <a:ea typeface="Times New Roman" panose="02020603050405020304" pitchFamily="18" charset="0"/>
                <a:cs typeface="Times New Roman" panose="02020603050405020304" pitchFamily="18" charset="0"/>
              </a:rPr>
              <a:t>Presented by:</a:t>
            </a:r>
          </a:p>
          <a:p>
            <a:pPr algn="ctr">
              <a:lnSpc>
                <a:spcPct val="115000"/>
              </a:lnSpc>
              <a:spcAft>
                <a:spcPts val="1000"/>
              </a:spcAft>
            </a:pPr>
            <a:r>
              <a:rPr lang="en-IN" sz="1800" b="1" dirty="0">
                <a:latin typeface="+mj-lt"/>
                <a:ea typeface="Times New Roman" panose="02020603050405020304" pitchFamily="18" charset="0"/>
                <a:cs typeface="Times New Roman" panose="02020603050405020304" pitchFamily="18" charset="0"/>
              </a:rPr>
              <a:t>              </a:t>
            </a:r>
            <a:r>
              <a:rPr lang="en-IN" sz="1800" b="1" cap="none" dirty="0">
                <a:latin typeface="+mj-lt"/>
                <a:ea typeface="Times New Roman" panose="02020603050405020304" pitchFamily="18" charset="0"/>
                <a:cs typeface="Times New Roman" panose="02020603050405020304" pitchFamily="18" charset="0"/>
              </a:rPr>
              <a:t>Chamakuri Prasad</a:t>
            </a:r>
          </a:p>
          <a:p>
            <a:pPr algn="l">
              <a:lnSpc>
                <a:spcPct val="115000"/>
              </a:lnSpc>
              <a:spcAft>
                <a:spcPts val="1000"/>
              </a:spcAft>
            </a:pPr>
            <a:r>
              <a:rPr lang="en-IN" sz="1800" b="1" dirty="0">
                <a:effectLst/>
                <a:latin typeface="+mj-lt"/>
                <a:ea typeface="Times New Roman" panose="02020603050405020304" pitchFamily="18" charset="0"/>
                <a:cs typeface="Times New Roman" panose="02020603050405020304" pitchFamily="18" charset="0"/>
              </a:rPr>
              <a:t>			               </a:t>
            </a:r>
            <a:r>
              <a:rPr lang="en-IN" sz="1800" b="1" cap="none" dirty="0">
                <a:effectLst/>
                <a:latin typeface="+mj-lt"/>
                <a:ea typeface="Times New Roman" panose="02020603050405020304" pitchFamily="18" charset="0"/>
                <a:cs typeface="Times New Roman" panose="02020603050405020304" pitchFamily="18" charset="0"/>
              </a:rPr>
              <a:t>Reg.no</a:t>
            </a:r>
            <a:r>
              <a:rPr lang="en-IN" sz="1800" b="1" dirty="0">
                <a:effectLst/>
                <a:latin typeface="+mj-lt"/>
                <a:ea typeface="Times New Roman" panose="02020603050405020304" pitchFamily="18" charset="0"/>
                <a:cs typeface="Times New Roman" panose="02020603050405020304" pitchFamily="18" charset="0"/>
              </a:rPr>
              <a:t>: 17A21F0004</a:t>
            </a:r>
          </a:p>
          <a:p>
            <a:pPr algn="l">
              <a:lnSpc>
                <a:spcPct val="115000"/>
              </a:lnSpc>
              <a:spcAft>
                <a:spcPts val="1000"/>
              </a:spcAft>
            </a:pPr>
            <a:r>
              <a:rPr lang="en-IN" b="1" dirty="0">
                <a:latin typeface="+mj-lt"/>
                <a:ea typeface="Times New Roman" panose="02020603050405020304" pitchFamily="18" charset="0"/>
                <a:cs typeface="Times New Roman" panose="02020603050405020304" pitchFamily="18" charset="0"/>
              </a:rPr>
              <a:t>				      MCa</a:t>
            </a:r>
            <a:endParaRPr lang="en-IN" sz="1800" b="1" dirty="0">
              <a:effectLst/>
              <a:latin typeface="+mj-lt"/>
              <a:ea typeface="Times New Roman" panose="02020603050405020304" pitchFamily="18" charset="0"/>
              <a:cs typeface="Times New Roman" panose="02020603050405020304" pitchFamily="18" charset="0"/>
            </a:endParaRPr>
          </a:p>
          <a:p>
            <a:pPr algn="l">
              <a:lnSpc>
                <a:spcPct val="115000"/>
              </a:lnSpc>
              <a:spcAft>
                <a:spcPts val="1000"/>
              </a:spcAft>
            </a:pPr>
            <a:r>
              <a:rPr lang="en-IN" b="1" dirty="0">
                <a:latin typeface="+mj-lt"/>
                <a:ea typeface="Times New Roman" panose="02020603050405020304" pitchFamily="18" charset="0"/>
                <a:cs typeface="Times New Roman" panose="02020603050405020304" pitchFamily="18" charset="0"/>
              </a:rPr>
              <a:t>				</a:t>
            </a:r>
            <a:endParaRPr lang="en-IN" sz="1800" b="1" dirty="0">
              <a:effectLst/>
              <a:latin typeface="+mj-lt"/>
              <a:ea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FA59D7C1-D686-4620-8ABD-29D1A1EFFB8F}"/>
              </a:ext>
            </a:extLst>
          </p:cNvPr>
          <p:cNvSpPr txBox="1"/>
          <p:nvPr/>
        </p:nvSpPr>
        <p:spPr>
          <a:xfrm>
            <a:off x="340702" y="4868693"/>
            <a:ext cx="6097464" cy="923330"/>
          </a:xfrm>
          <a:prstGeom prst="rect">
            <a:avLst/>
          </a:prstGeom>
          <a:noFill/>
        </p:spPr>
        <p:txBody>
          <a:bodyPr wrap="square">
            <a:spAutoFit/>
          </a:bodyPr>
          <a:lstStyle/>
          <a:p>
            <a:r>
              <a:rPr lang="en-IN" dirty="0"/>
              <a:t>        Under the guidance of</a:t>
            </a:r>
          </a:p>
          <a:p>
            <a:r>
              <a:rPr lang="en-US" dirty="0"/>
              <a:t>               </a:t>
            </a:r>
            <a:r>
              <a:rPr lang="en-US" dirty="0" err="1"/>
              <a:t>A.N.L.Kumar</a:t>
            </a:r>
            <a:r>
              <a:rPr lang="en-US" dirty="0"/>
              <a:t>, </a:t>
            </a:r>
            <a:r>
              <a:rPr lang="en-US" sz="1200" dirty="0"/>
              <a:t>MCA ,</a:t>
            </a:r>
            <a:r>
              <a:rPr lang="en-US" sz="1200" dirty="0" err="1"/>
              <a:t>M.Tech</a:t>
            </a:r>
            <a:endParaRPr lang="en-US" sz="1200" dirty="0"/>
          </a:p>
          <a:p>
            <a:r>
              <a:rPr lang="en-US" dirty="0"/>
              <a:t>               Associate Professor, Department of MCA</a:t>
            </a:r>
            <a:endParaRPr lang="en-IN" dirty="0"/>
          </a:p>
        </p:txBody>
      </p:sp>
    </p:spTree>
    <p:extLst>
      <p:ext uri="{BB962C8B-B14F-4D97-AF65-F5344CB8AC3E}">
        <p14:creationId xmlns:p14="http://schemas.microsoft.com/office/powerpoint/2010/main" val="94278354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2B93-60B6-4BA7-829F-1375DD7CD746}"/>
              </a:ext>
            </a:extLst>
          </p:cNvPr>
          <p:cNvSpPr>
            <a:spLocks noGrp="1"/>
          </p:cNvSpPr>
          <p:nvPr>
            <p:ph type="title"/>
          </p:nvPr>
        </p:nvSpPr>
        <p:spPr>
          <a:xfrm>
            <a:off x="808893" y="1019909"/>
            <a:ext cx="10131425" cy="638908"/>
          </a:xfrm>
        </p:spPr>
        <p:txBody>
          <a:bodyPr>
            <a:normAutofit fontScale="90000"/>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5.4.1 Class Diagram:</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3" descr="ClassDiagram10">
            <a:extLst>
              <a:ext uri="{FF2B5EF4-FFF2-40B4-BE49-F238E27FC236}">
                <a16:creationId xmlns:a16="http://schemas.microsoft.com/office/drawing/2014/main" id="{6C26EA0F-77FB-493C-8140-AF3CFA2442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71246" y="1846384"/>
            <a:ext cx="9249508" cy="3991707"/>
          </a:xfrm>
          <a:prstGeom prst="rect">
            <a:avLst/>
          </a:prstGeom>
          <a:noFill/>
          <a:ln>
            <a:noFill/>
          </a:ln>
        </p:spPr>
      </p:pic>
    </p:spTree>
    <p:extLst>
      <p:ext uri="{BB962C8B-B14F-4D97-AF65-F5344CB8AC3E}">
        <p14:creationId xmlns:p14="http://schemas.microsoft.com/office/powerpoint/2010/main" val="7833021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D976-B631-4C18-993A-CB32804D708B}"/>
              </a:ext>
            </a:extLst>
          </p:cNvPr>
          <p:cNvSpPr>
            <a:spLocks noGrp="1"/>
          </p:cNvSpPr>
          <p:nvPr>
            <p:ph type="title"/>
          </p:nvPr>
        </p:nvSpPr>
        <p:spPr>
          <a:xfrm>
            <a:off x="589086" y="759070"/>
            <a:ext cx="10131425" cy="770792"/>
          </a:xfrm>
        </p:spPr>
        <p:txBody>
          <a:bodyPr>
            <a:normAutofit fontScale="90000"/>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Sequence Diagram:</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F7FB7ADB-ED13-45F6-BEF6-ED06BA4938E1}"/>
              </a:ext>
            </a:extLst>
          </p:cNvPr>
          <p:cNvPicPr/>
          <p:nvPr/>
        </p:nvPicPr>
        <p:blipFill>
          <a:blip r:embed="rId2"/>
          <a:srcRect/>
          <a:stretch>
            <a:fillRect/>
          </a:stretch>
        </p:blipFill>
        <p:spPr bwMode="auto">
          <a:xfrm>
            <a:off x="1471489" y="1213338"/>
            <a:ext cx="8695592" cy="4821300"/>
          </a:xfrm>
          <a:prstGeom prst="rect">
            <a:avLst/>
          </a:prstGeom>
          <a:noFill/>
          <a:ln w="9525">
            <a:noFill/>
            <a:miter lim="800000"/>
            <a:headEnd/>
            <a:tailEnd/>
          </a:ln>
        </p:spPr>
      </p:pic>
    </p:spTree>
    <p:extLst>
      <p:ext uri="{BB962C8B-B14F-4D97-AF65-F5344CB8AC3E}">
        <p14:creationId xmlns:p14="http://schemas.microsoft.com/office/powerpoint/2010/main" val="77214414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0CE6-1A63-4BCF-80E5-C412F92B8EBE}"/>
              </a:ext>
            </a:extLst>
          </p:cNvPr>
          <p:cNvSpPr>
            <a:spLocks noGrp="1"/>
          </p:cNvSpPr>
          <p:nvPr>
            <p:ph type="title"/>
          </p:nvPr>
        </p:nvSpPr>
        <p:spPr>
          <a:xfrm>
            <a:off x="587742" y="732693"/>
            <a:ext cx="10131425" cy="296007"/>
          </a:xfrm>
        </p:spPr>
        <p:txBody>
          <a:bodyPr>
            <a:normAutofit fontScale="90000"/>
          </a:bodyPr>
          <a:lstStyle/>
          <a:p>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Activity Diagram:</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3" descr="ActivityDiagram1">
            <a:extLst>
              <a:ext uri="{FF2B5EF4-FFF2-40B4-BE49-F238E27FC236}">
                <a16:creationId xmlns:a16="http://schemas.microsoft.com/office/drawing/2014/main" id="{CB5B00EF-9A03-4FFD-A564-701A32E521F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15663" y="1090246"/>
            <a:ext cx="6875584" cy="5363308"/>
          </a:xfrm>
          <a:prstGeom prst="rect">
            <a:avLst/>
          </a:prstGeom>
          <a:noFill/>
          <a:ln>
            <a:noFill/>
          </a:ln>
        </p:spPr>
      </p:pic>
    </p:spTree>
    <p:extLst>
      <p:ext uri="{BB962C8B-B14F-4D97-AF65-F5344CB8AC3E}">
        <p14:creationId xmlns:p14="http://schemas.microsoft.com/office/powerpoint/2010/main" val="226739398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15A2-1EB8-4C6B-97B7-BBE1D0FA8D6F}"/>
              </a:ext>
            </a:extLst>
          </p:cNvPr>
          <p:cNvSpPr>
            <a:spLocks noGrp="1"/>
          </p:cNvSpPr>
          <p:nvPr>
            <p:ph type="title"/>
          </p:nvPr>
        </p:nvSpPr>
        <p:spPr>
          <a:xfrm>
            <a:off x="685801" y="609601"/>
            <a:ext cx="10131425" cy="814754"/>
          </a:xfrm>
        </p:spPr>
        <p:txBody>
          <a:bodyPr>
            <a:normAutofit fontScale="90000"/>
          </a:bodyPr>
          <a:lstStyle/>
          <a:p>
            <a:pPr algn="ctr"/>
            <a:r>
              <a:rPr lang="en-US" sz="2000" b="1" dirty="0">
                <a:latin typeface="+mn-lt"/>
                <a:ea typeface="Calibri" panose="020F0502020204030204" pitchFamily="34" charset="0"/>
                <a:cs typeface="Arial" panose="020B0604020202020204" pitchFamily="34" charset="0"/>
              </a:rPr>
              <a:t>Database Design</a:t>
            </a:r>
            <a:br>
              <a:rPr lang="en-US" sz="3600" b="1" u="sng" dirty="0">
                <a:latin typeface="Times New Roman" panose="02020603050405020304" pitchFamily="18" charset="0"/>
                <a:ea typeface="Calibri" panose="020F0502020204030204" pitchFamily="34" charset="0"/>
                <a:cs typeface="Arial" panose="020B0604020202020204" pitchFamily="34" charset="0"/>
              </a:rPr>
            </a:br>
            <a:endParaRPr lang="en-IN" dirty="0"/>
          </a:p>
        </p:txBody>
      </p:sp>
      <p:graphicFrame>
        <p:nvGraphicFramePr>
          <p:cNvPr id="4" name="Content Placeholder 3">
            <a:extLst>
              <a:ext uri="{FF2B5EF4-FFF2-40B4-BE49-F238E27FC236}">
                <a16:creationId xmlns:a16="http://schemas.microsoft.com/office/drawing/2014/main" id="{A44DD9E9-74B2-411A-A6A6-0A6792F548AD}"/>
              </a:ext>
            </a:extLst>
          </p:cNvPr>
          <p:cNvGraphicFramePr>
            <a:graphicFrameLocks noGrp="1"/>
          </p:cNvGraphicFramePr>
          <p:nvPr>
            <p:ph idx="1"/>
            <p:extLst>
              <p:ext uri="{D42A27DB-BD31-4B8C-83A1-F6EECF244321}">
                <p14:modId xmlns:p14="http://schemas.microsoft.com/office/powerpoint/2010/main" val="4028274639"/>
              </p:ext>
            </p:extLst>
          </p:nvPr>
        </p:nvGraphicFramePr>
        <p:xfrm>
          <a:off x="2888933" y="1520884"/>
          <a:ext cx="5725160" cy="1771160"/>
        </p:xfrm>
        <a:graphic>
          <a:graphicData uri="http://schemas.openxmlformats.org/drawingml/2006/table">
            <a:tbl>
              <a:tblPr firstRow="1" firstCol="1" bandRow="1">
                <a:tableStyleId>{5C22544A-7EE6-4342-B048-85BDC9FD1C3A}</a:tableStyleId>
              </a:tblPr>
              <a:tblGrid>
                <a:gridCol w="627380">
                  <a:extLst>
                    <a:ext uri="{9D8B030D-6E8A-4147-A177-3AD203B41FA5}">
                      <a16:colId xmlns:a16="http://schemas.microsoft.com/office/drawing/2014/main" val="2397115688"/>
                    </a:ext>
                  </a:extLst>
                </a:gridCol>
                <a:gridCol w="1662430">
                  <a:extLst>
                    <a:ext uri="{9D8B030D-6E8A-4147-A177-3AD203B41FA5}">
                      <a16:colId xmlns:a16="http://schemas.microsoft.com/office/drawing/2014/main" val="534638588"/>
                    </a:ext>
                  </a:extLst>
                </a:gridCol>
                <a:gridCol w="1144905">
                  <a:extLst>
                    <a:ext uri="{9D8B030D-6E8A-4147-A177-3AD203B41FA5}">
                      <a16:colId xmlns:a16="http://schemas.microsoft.com/office/drawing/2014/main" val="769185677"/>
                    </a:ext>
                  </a:extLst>
                </a:gridCol>
                <a:gridCol w="1144905">
                  <a:extLst>
                    <a:ext uri="{9D8B030D-6E8A-4147-A177-3AD203B41FA5}">
                      <a16:colId xmlns:a16="http://schemas.microsoft.com/office/drawing/2014/main" val="2545532633"/>
                    </a:ext>
                  </a:extLst>
                </a:gridCol>
                <a:gridCol w="1145540">
                  <a:extLst>
                    <a:ext uri="{9D8B030D-6E8A-4147-A177-3AD203B41FA5}">
                      <a16:colId xmlns:a16="http://schemas.microsoft.com/office/drawing/2014/main" val="3724007504"/>
                    </a:ext>
                  </a:extLst>
                </a:gridCol>
              </a:tblGrid>
              <a:tr h="295166">
                <a:tc>
                  <a:txBody>
                    <a:bodyPr/>
                    <a:lstStyle/>
                    <a:p>
                      <a:pPr>
                        <a:lnSpc>
                          <a:spcPct val="150000"/>
                        </a:lnSpc>
                        <a:spcAft>
                          <a:spcPts val="1000"/>
                        </a:spcAft>
                      </a:pPr>
                      <a:r>
                        <a:rPr lang="en-US" sz="1200" dirty="0">
                          <a:effectLst/>
                        </a:rPr>
                        <a:t>S. 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Field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Size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Constraint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8437396"/>
                  </a:ext>
                </a:extLst>
              </a:tr>
              <a:tr h="0">
                <a:tc>
                  <a:txBody>
                    <a:bodyPr/>
                    <a:lstStyle/>
                    <a:p>
                      <a:pPr>
                        <a:lnSpc>
                          <a:spcPct val="150000"/>
                        </a:lnSpc>
                        <a:spcAft>
                          <a:spcPts val="1000"/>
                        </a:spcAft>
                      </a:pPr>
                      <a:r>
                        <a:rPr lang="en-US" sz="12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Login 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Primary Key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2759033"/>
                  </a:ext>
                </a:extLst>
              </a:tr>
              <a:tr h="0">
                <a:tc>
                  <a:txBody>
                    <a:bodyPr/>
                    <a:lstStyle/>
                    <a:p>
                      <a:pPr>
                        <a:lnSpc>
                          <a:spcPct val="150000"/>
                        </a:lnSpc>
                        <a:spcAft>
                          <a:spcPts val="1000"/>
                        </a:spcAft>
                      </a:pPr>
                      <a:r>
                        <a:rPr lang="en-US" sz="1200" dirty="0">
                          <a:effectLst/>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Mail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7703576"/>
                  </a:ext>
                </a:extLst>
              </a:tr>
              <a:tr h="0">
                <a:tc>
                  <a:txBody>
                    <a:bodyPr/>
                    <a:lstStyle/>
                    <a:p>
                      <a:pPr>
                        <a:lnSpc>
                          <a:spcPct val="150000"/>
                        </a:lnSpc>
                        <a:spcAft>
                          <a:spcPts val="1000"/>
                        </a:spcAft>
                      </a:pPr>
                      <a:r>
                        <a:rPr lang="en-US" sz="1200" dirty="0">
                          <a:effectLst/>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Password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226556"/>
                  </a:ext>
                </a:extLst>
              </a:tr>
              <a:tr h="0">
                <a:tc>
                  <a:txBody>
                    <a:bodyPr/>
                    <a:lstStyle/>
                    <a:p>
                      <a:pPr>
                        <a:lnSpc>
                          <a:spcPct val="150000"/>
                        </a:lnSpc>
                        <a:spcAft>
                          <a:spcPts val="1000"/>
                        </a:spcAft>
                      </a:pPr>
                      <a:r>
                        <a:rPr lang="en-US" sz="1200" dirty="0">
                          <a:effectLst/>
                        </a:rPr>
                        <a:t>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Mobile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10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5868463"/>
                  </a:ext>
                </a:extLst>
              </a:tr>
              <a:tr h="0">
                <a:tc>
                  <a:txBody>
                    <a:bodyPr/>
                    <a:lstStyle/>
                    <a:p>
                      <a:pPr>
                        <a:lnSpc>
                          <a:spcPct val="150000"/>
                        </a:lnSpc>
                        <a:spcAft>
                          <a:spcPts val="1000"/>
                        </a:spcAft>
                      </a:pPr>
                      <a:r>
                        <a:rPr lang="en-US" sz="1200" dirty="0">
                          <a:effectLst/>
                        </a:rPr>
                        <a:t>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Place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513951"/>
                  </a:ext>
                </a:extLst>
              </a:tr>
              <a:tr h="0">
                <a:tc>
                  <a:txBody>
                    <a:bodyPr/>
                    <a:lstStyle/>
                    <a:p>
                      <a:pPr>
                        <a:lnSpc>
                          <a:spcPct val="150000"/>
                        </a:lnSpc>
                        <a:spcAft>
                          <a:spcPts val="1000"/>
                        </a:spcAft>
                      </a:pPr>
                      <a:r>
                        <a:rPr lang="en-US" sz="1200" dirty="0">
                          <a:effectLst/>
                        </a:rPr>
                        <a:t>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City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8498016"/>
                  </a:ext>
                </a:extLst>
              </a:tr>
            </a:tbl>
          </a:graphicData>
        </a:graphic>
      </p:graphicFrame>
      <p:sp>
        <p:nvSpPr>
          <p:cNvPr id="5" name="Rectangle 1">
            <a:extLst>
              <a:ext uri="{FF2B5EF4-FFF2-40B4-BE49-F238E27FC236}">
                <a16:creationId xmlns:a16="http://schemas.microsoft.com/office/drawing/2014/main" id="{D6B4D35B-BB85-4329-9627-A24E4D5C386B}"/>
              </a:ext>
            </a:extLst>
          </p:cNvPr>
          <p:cNvSpPr>
            <a:spLocks noChangeArrowheads="1"/>
          </p:cNvSpPr>
          <p:nvPr/>
        </p:nvSpPr>
        <p:spPr bwMode="auto">
          <a:xfrm>
            <a:off x="2699238" y="1055023"/>
            <a:ext cx="81179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User Registration</a:t>
            </a:r>
            <a:endParaRPr kumimoji="0" lang="en-US" altLang="en-US" b="0" i="0" u="none" strike="noStrike" cap="none" normalizeH="0" baseline="0" dirty="0">
              <a:ln>
                <a:noFill/>
              </a:ln>
              <a:solidFill>
                <a:schemeClr val="tx1"/>
              </a:solidFill>
              <a:effectLst/>
            </a:endParaRPr>
          </a:p>
        </p:txBody>
      </p:sp>
      <p:graphicFrame>
        <p:nvGraphicFramePr>
          <p:cNvPr id="8" name="Table 7">
            <a:extLst>
              <a:ext uri="{FF2B5EF4-FFF2-40B4-BE49-F238E27FC236}">
                <a16:creationId xmlns:a16="http://schemas.microsoft.com/office/drawing/2014/main" id="{81DCFF83-74FE-4024-9510-BF478CD5B863}"/>
              </a:ext>
            </a:extLst>
          </p:cNvPr>
          <p:cNvGraphicFramePr>
            <a:graphicFrameLocks noGrp="1"/>
          </p:cNvGraphicFramePr>
          <p:nvPr>
            <p:extLst>
              <p:ext uri="{D42A27DB-BD31-4B8C-83A1-F6EECF244321}">
                <p14:modId xmlns:p14="http://schemas.microsoft.com/office/powerpoint/2010/main" val="1053801795"/>
              </p:ext>
            </p:extLst>
          </p:nvPr>
        </p:nvGraphicFramePr>
        <p:xfrm>
          <a:off x="2888932" y="4206605"/>
          <a:ext cx="5725160" cy="1684240"/>
        </p:xfrm>
        <a:graphic>
          <a:graphicData uri="http://schemas.openxmlformats.org/drawingml/2006/table">
            <a:tbl>
              <a:tblPr firstRow="1" firstCol="1" bandRow="1">
                <a:tableStyleId>{5C22544A-7EE6-4342-B048-85BDC9FD1C3A}</a:tableStyleId>
              </a:tblPr>
              <a:tblGrid>
                <a:gridCol w="627380">
                  <a:extLst>
                    <a:ext uri="{9D8B030D-6E8A-4147-A177-3AD203B41FA5}">
                      <a16:colId xmlns:a16="http://schemas.microsoft.com/office/drawing/2014/main" val="1083868901"/>
                    </a:ext>
                  </a:extLst>
                </a:gridCol>
                <a:gridCol w="1662430">
                  <a:extLst>
                    <a:ext uri="{9D8B030D-6E8A-4147-A177-3AD203B41FA5}">
                      <a16:colId xmlns:a16="http://schemas.microsoft.com/office/drawing/2014/main" val="479386883"/>
                    </a:ext>
                  </a:extLst>
                </a:gridCol>
                <a:gridCol w="1144905">
                  <a:extLst>
                    <a:ext uri="{9D8B030D-6E8A-4147-A177-3AD203B41FA5}">
                      <a16:colId xmlns:a16="http://schemas.microsoft.com/office/drawing/2014/main" val="4128841481"/>
                    </a:ext>
                  </a:extLst>
                </a:gridCol>
                <a:gridCol w="1144905">
                  <a:extLst>
                    <a:ext uri="{9D8B030D-6E8A-4147-A177-3AD203B41FA5}">
                      <a16:colId xmlns:a16="http://schemas.microsoft.com/office/drawing/2014/main" val="2054521151"/>
                    </a:ext>
                  </a:extLst>
                </a:gridCol>
                <a:gridCol w="1145540">
                  <a:extLst>
                    <a:ext uri="{9D8B030D-6E8A-4147-A177-3AD203B41FA5}">
                      <a16:colId xmlns:a16="http://schemas.microsoft.com/office/drawing/2014/main" val="3420434977"/>
                    </a:ext>
                  </a:extLst>
                </a:gridCol>
              </a:tblGrid>
              <a:tr h="336848">
                <a:tc>
                  <a:txBody>
                    <a:bodyPr/>
                    <a:lstStyle/>
                    <a:p>
                      <a:pPr>
                        <a:lnSpc>
                          <a:spcPct val="150000"/>
                        </a:lnSpc>
                        <a:spcAft>
                          <a:spcPts val="1000"/>
                        </a:spcAft>
                      </a:pPr>
                      <a:r>
                        <a:rPr lang="en-US" sz="1200" dirty="0">
                          <a:effectLst/>
                        </a:rPr>
                        <a:t>S. 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Field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Size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Constraint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2790884"/>
                  </a:ext>
                </a:extLst>
              </a:tr>
              <a:tr h="336848">
                <a:tc>
                  <a:txBody>
                    <a:bodyPr/>
                    <a:lstStyle/>
                    <a:p>
                      <a:pPr>
                        <a:lnSpc>
                          <a:spcPct val="150000"/>
                        </a:lnSpc>
                        <a:spcAft>
                          <a:spcPts val="1000"/>
                        </a:spcAft>
                      </a:pPr>
                      <a:r>
                        <a:rPr lang="en-US" sz="1200" dirty="0">
                          <a:effectLst/>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Login 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Primary Key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4793747"/>
                  </a:ext>
                </a:extLst>
              </a:tr>
              <a:tr h="336848">
                <a:tc>
                  <a:txBody>
                    <a:bodyPr/>
                    <a:lstStyle/>
                    <a:p>
                      <a:pPr>
                        <a:lnSpc>
                          <a:spcPct val="150000"/>
                        </a:lnSpc>
                        <a:spcAft>
                          <a:spcPts val="1000"/>
                        </a:spcAft>
                      </a:pPr>
                      <a:r>
                        <a:rPr lang="en-US" sz="1200" dirty="0">
                          <a:effectLst/>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Password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6138822"/>
                  </a:ext>
                </a:extLst>
              </a:tr>
              <a:tr h="336848">
                <a:tc>
                  <a:txBody>
                    <a:bodyPr/>
                    <a:lstStyle/>
                    <a:p>
                      <a:pPr>
                        <a:lnSpc>
                          <a:spcPct val="150000"/>
                        </a:lnSpc>
                        <a:spcAft>
                          <a:spcPts val="1000"/>
                        </a:spcAft>
                      </a:pPr>
                      <a:r>
                        <a:rPr lang="en-US" sz="1200" dirty="0">
                          <a:effectLst/>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image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LONGBLOB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Below 1MB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3276906"/>
                  </a:ext>
                </a:extLst>
              </a:tr>
              <a:tr h="336848">
                <a:tc>
                  <a:txBody>
                    <a:bodyPr/>
                    <a:lstStyle/>
                    <a:p>
                      <a:pPr>
                        <a:lnSpc>
                          <a:spcPct val="150000"/>
                        </a:lnSpc>
                        <a:spcAft>
                          <a:spcPts val="1000"/>
                        </a:spcAft>
                      </a:pPr>
                      <a:r>
                        <a:rPr lang="en-US" sz="1200" dirty="0">
                          <a:effectLst/>
                        </a:rPr>
                        <a:t>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Text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150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1000"/>
                        </a:spcAft>
                      </a:pPr>
                      <a:r>
                        <a:rPr lang="en-US" sz="12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4773582"/>
                  </a:ext>
                </a:extLst>
              </a:tr>
            </a:tbl>
          </a:graphicData>
        </a:graphic>
      </p:graphicFrame>
      <p:sp>
        <p:nvSpPr>
          <p:cNvPr id="10" name="TextBox 9">
            <a:extLst>
              <a:ext uri="{FF2B5EF4-FFF2-40B4-BE49-F238E27FC236}">
                <a16:creationId xmlns:a16="http://schemas.microsoft.com/office/drawing/2014/main" id="{D4637D1E-E93D-414B-B1B0-270800727324}"/>
              </a:ext>
            </a:extLst>
          </p:cNvPr>
          <p:cNvSpPr txBox="1"/>
          <p:nvPr/>
        </p:nvSpPr>
        <p:spPr>
          <a:xfrm>
            <a:off x="2888932" y="3517626"/>
            <a:ext cx="5859414" cy="464871"/>
          </a:xfrm>
          <a:prstGeom prst="rect">
            <a:avLst/>
          </a:prstGeom>
          <a:noFill/>
        </p:spPr>
        <p:txBody>
          <a:bodyPr wrap="square">
            <a:spAutoFit/>
          </a:bodyPr>
          <a:lstStyle/>
          <a:p>
            <a:pPr>
              <a:lnSpc>
                <a:spcPct val="150000"/>
              </a:lnSpc>
              <a:spcAft>
                <a:spcPts val="1000"/>
              </a:spcAft>
            </a:pPr>
            <a:r>
              <a:rPr lang="en-US" b="1" dirty="0">
                <a:effectLst/>
                <a:ea typeface="Calibri" panose="020F0502020204030204" pitchFamily="34" charset="0"/>
                <a:cs typeface="Times New Roman" panose="02020603050405020304" pitchFamily="18" charset="0"/>
              </a:rPr>
              <a:t>User Login</a:t>
            </a:r>
            <a:endParaRPr lang="en-IN"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744157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46CB-B779-4FFE-99F8-0D57EEC02A39}"/>
              </a:ext>
            </a:extLst>
          </p:cNvPr>
          <p:cNvSpPr>
            <a:spLocks noGrp="1"/>
          </p:cNvSpPr>
          <p:nvPr>
            <p:ph type="title"/>
          </p:nvPr>
        </p:nvSpPr>
        <p:spPr>
          <a:xfrm>
            <a:off x="685801" y="609601"/>
            <a:ext cx="10131425" cy="542192"/>
          </a:xfrm>
        </p:spPr>
        <p:txBody>
          <a:bodyPr/>
          <a:lstStyle/>
          <a:p>
            <a:pPr algn="ctr"/>
            <a:r>
              <a:rPr lang="en-US" sz="1800" b="1" dirty="0">
                <a:effectLst/>
                <a:latin typeface="Times New Roman" panose="02020603050405020304" pitchFamily="18" charset="0"/>
                <a:ea typeface="Calibri" panose="020F0502020204030204" pitchFamily="34" charset="0"/>
              </a:rPr>
              <a:t>System Architecture:</a:t>
            </a:r>
            <a:endParaRPr lang="en-IN" dirty="0"/>
          </a:p>
        </p:txBody>
      </p:sp>
      <p:pic>
        <p:nvPicPr>
          <p:cNvPr id="4" name="Picture 3">
            <a:extLst>
              <a:ext uri="{FF2B5EF4-FFF2-40B4-BE49-F238E27FC236}">
                <a16:creationId xmlns:a16="http://schemas.microsoft.com/office/drawing/2014/main" id="{8D764F17-B82C-415C-9898-DC2E31059460}"/>
              </a:ext>
            </a:extLst>
          </p:cNvPr>
          <p:cNvPicPr/>
          <p:nvPr/>
        </p:nvPicPr>
        <p:blipFill>
          <a:blip r:embed="rId2"/>
          <a:srcRect/>
          <a:stretch>
            <a:fillRect/>
          </a:stretch>
        </p:blipFill>
        <p:spPr bwMode="auto">
          <a:xfrm>
            <a:off x="1396511" y="1706805"/>
            <a:ext cx="9258300" cy="4233863"/>
          </a:xfrm>
          <a:prstGeom prst="rect">
            <a:avLst/>
          </a:prstGeom>
          <a:noFill/>
          <a:ln w="9525">
            <a:noFill/>
            <a:miter lim="800000"/>
            <a:headEnd/>
            <a:tailEnd/>
          </a:ln>
        </p:spPr>
      </p:pic>
    </p:spTree>
    <p:extLst>
      <p:ext uri="{BB962C8B-B14F-4D97-AF65-F5344CB8AC3E}">
        <p14:creationId xmlns:p14="http://schemas.microsoft.com/office/powerpoint/2010/main" val="20421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FFFFED-1D34-4609-BB96-DC9D9F949C27}"/>
              </a:ext>
            </a:extLst>
          </p:cNvPr>
          <p:cNvSpPr txBox="1"/>
          <p:nvPr/>
        </p:nvSpPr>
        <p:spPr>
          <a:xfrm>
            <a:off x="2749796" y="280087"/>
            <a:ext cx="6097464" cy="506292"/>
          </a:xfrm>
          <a:prstGeom prst="rect">
            <a:avLst/>
          </a:prstGeom>
          <a:noFill/>
        </p:spPr>
        <p:txBody>
          <a:bodyPr wrap="square">
            <a:spAutoFit/>
          </a:bodyPr>
          <a:lstStyle/>
          <a:p>
            <a:pPr algn="ctr">
              <a:lnSpc>
                <a:spcPct val="150000"/>
              </a:lnSpc>
              <a:spcAft>
                <a:spcPts val="10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SYSTEM IMPLEMENTATION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2036FF9-D836-4D84-A628-DD1052C226DB}"/>
              </a:ext>
            </a:extLst>
          </p:cNvPr>
          <p:cNvSpPr txBox="1"/>
          <p:nvPr/>
        </p:nvSpPr>
        <p:spPr>
          <a:xfrm>
            <a:off x="1116622" y="960511"/>
            <a:ext cx="10128739" cy="3447098"/>
          </a:xfrm>
          <a:prstGeom prst="rect">
            <a:avLst/>
          </a:prstGeom>
          <a:noFill/>
        </p:spPr>
        <p:txBody>
          <a:bodyPr wrap="square">
            <a:spAutoFit/>
          </a:bodyPr>
          <a:lstStyle/>
          <a:p>
            <a:pPr marL="342900" indent="-342900">
              <a:buFont typeface="Wingdings" panose="05000000000000000000" pitchFamily="2" charset="2"/>
              <a:buChar char="Ø"/>
            </a:pPr>
            <a:r>
              <a:rPr lang="en-US" sz="2000" b="1" dirty="0">
                <a:effectLst/>
                <a:latin typeface="Times New Roman" panose="02020603050405020304" pitchFamily="18" charset="0"/>
                <a:ea typeface="Calibri" panose="020F0502020204030204" pitchFamily="34" charset="0"/>
              </a:rPr>
              <a:t>Python</a:t>
            </a:r>
            <a:r>
              <a:rPr lang="en-US" sz="2000" dirty="0">
                <a:effectLst/>
                <a:latin typeface="Times New Roman" panose="02020603050405020304" pitchFamily="18" charset="0"/>
                <a:ea typeface="Calibri" panose="020F0502020204030204" pitchFamily="34" charset="0"/>
              </a:rPr>
              <a:t>:</a:t>
            </a:r>
          </a:p>
          <a:p>
            <a:pPr algn="just"/>
            <a:r>
              <a:rPr lang="en-US" dirty="0">
                <a:effectLst/>
                <a:latin typeface="Times New Roman" panose="02020603050405020304" pitchFamily="18" charset="0"/>
                <a:ea typeface="Calibri" panose="020F0502020204030204" pitchFamily="34" charset="0"/>
              </a:rPr>
              <a:t>           Python is a general-purpose interpreted, interactive, object-oriented, and high-level programming       language.</a:t>
            </a:r>
          </a:p>
          <a:p>
            <a:endParaRPr lang="en-US" dirty="0">
              <a:latin typeface="Times New Roman" panose="02020603050405020304" pitchFamily="18" charset="0"/>
            </a:endParaRPr>
          </a:p>
          <a:p>
            <a:pPr marL="285750" indent="-285750">
              <a:buFont typeface="Wingdings" panose="05000000000000000000" pitchFamily="2" charset="2"/>
              <a:buChar char="Ø"/>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Django:</a:t>
            </a:r>
          </a:p>
          <a:p>
            <a:pPr algn="just"/>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rPr>
              <a:t>Django is a high-level Python Web framework that encourages rapid development and clean,   pragmatic design. </a:t>
            </a:r>
          </a:p>
          <a:p>
            <a:pPr algn="just"/>
            <a:r>
              <a:rPr lang="en-US" b="1" dirty="0">
                <a:latin typeface="Times New Roman" panose="02020603050405020304" pitchFamily="18" charset="0"/>
                <a:ea typeface="Calibri" panose="020F0502020204030204" pitchFamily="34" charset="0"/>
                <a:cs typeface="Times New Roman" panose="02020603050405020304" pitchFamily="18" charset="0"/>
              </a:rPr>
              <a:t> </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endParaRPr>
          </a:p>
          <a:p>
            <a:endParaRPr lang="en-US" dirty="0">
              <a:latin typeface="Times New Roman" panose="02020603050405020304" pitchFamily="18" charset="0"/>
            </a:endParaRPr>
          </a:p>
          <a:p>
            <a:endParaRPr lang="en-IN" dirty="0"/>
          </a:p>
        </p:txBody>
      </p:sp>
      <p:pic>
        <p:nvPicPr>
          <p:cNvPr id="8" name="Picture 7" descr="Django_mvc">
            <a:extLst>
              <a:ext uri="{FF2B5EF4-FFF2-40B4-BE49-F238E27FC236}">
                <a16:creationId xmlns:a16="http://schemas.microsoft.com/office/drawing/2014/main" id="{BDE7F0B3-BBA6-4B1F-95E8-2388A27230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19096" y="2991017"/>
            <a:ext cx="5143500" cy="3467100"/>
          </a:xfrm>
          <a:prstGeom prst="rect">
            <a:avLst/>
          </a:prstGeom>
          <a:noFill/>
          <a:ln>
            <a:noFill/>
          </a:ln>
        </p:spPr>
      </p:pic>
    </p:spTree>
    <p:extLst>
      <p:ext uri="{BB962C8B-B14F-4D97-AF65-F5344CB8AC3E}">
        <p14:creationId xmlns:p14="http://schemas.microsoft.com/office/powerpoint/2010/main" val="104531834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EA0D1E-AD61-4007-9DB6-A74804C29C5F}"/>
              </a:ext>
            </a:extLst>
          </p:cNvPr>
          <p:cNvSpPr txBox="1"/>
          <p:nvPr/>
        </p:nvSpPr>
        <p:spPr>
          <a:xfrm>
            <a:off x="358287" y="1191392"/>
            <a:ext cx="11455643" cy="4955203"/>
          </a:xfrm>
          <a:prstGeom prst="rect">
            <a:avLst/>
          </a:prstGeom>
          <a:noFill/>
        </p:spPr>
        <p:txBody>
          <a:bodyPr wrap="square">
            <a:spAutoFit/>
          </a:bodyPr>
          <a:lstStyle/>
          <a:p>
            <a:pPr marL="285750" indent="-285750">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Pillow :</a:t>
            </a:r>
          </a:p>
          <a:p>
            <a:pPr lvl="1" algn="just"/>
            <a:r>
              <a:rPr lang="en-US" sz="2000" b="0" i="0" dirty="0">
                <a:effectLst/>
                <a:latin typeface="Times New Roman" panose="02020603050405020304" pitchFamily="18" charset="0"/>
                <a:cs typeface="Times New Roman" panose="02020603050405020304" pitchFamily="18" charset="0"/>
              </a:rPr>
              <a:t> </a:t>
            </a:r>
            <a:r>
              <a:rPr lang="en-US" sz="2000" i="0" dirty="0">
                <a:effectLst/>
                <a:latin typeface="Times New Roman" panose="02020603050405020304" pitchFamily="18" charset="0"/>
                <a:cs typeface="Times New Roman" panose="02020603050405020304" pitchFamily="18" charset="0"/>
              </a:rPr>
              <a:t>Pillow is a Python Imaging Library (PIL), which adds support for opening, manipulating, and saving images. The current version identifies and reads a large number of formats.</a:t>
            </a:r>
          </a:p>
          <a:p>
            <a:pPr algn="just"/>
            <a:r>
              <a:rPr lang="en-US" sz="2000"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Numpy :</a:t>
            </a:r>
          </a:p>
          <a:p>
            <a:pPr lvl="1"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NumPy</a:t>
            </a:r>
            <a:r>
              <a:rPr lang="en-US" sz="2000" b="0" i="0" dirty="0">
                <a:effectLst/>
                <a:latin typeface="Times New Roman" panose="02020603050405020304" pitchFamily="18" charset="0"/>
                <a:cs typeface="Times New Roman" panose="02020603050405020304" pitchFamily="18" charset="0"/>
              </a:rPr>
              <a:t> is an open-source numerical </a:t>
            </a:r>
            <a:r>
              <a:rPr lang="en-US" sz="2000" b="1" i="0" dirty="0">
                <a:effectLst/>
                <a:latin typeface="Times New Roman" panose="02020603050405020304" pitchFamily="18" charset="0"/>
                <a:cs typeface="Times New Roman" panose="02020603050405020304" pitchFamily="18" charset="0"/>
              </a:rPr>
              <a:t>Python</a:t>
            </a:r>
            <a:r>
              <a:rPr lang="en-US" sz="2000" b="0" i="0" dirty="0">
                <a:effectLst/>
                <a:latin typeface="Times New Roman" panose="02020603050405020304" pitchFamily="18" charset="0"/>
                <a:cs typeface="Times New Roman" panose="02020603050405020304" pitchFamily="18" charset="0"/>
              </a:rPr>
              <a:t> library.</a:t>
            </a:r>
          </a:p>
          <a:p>
            <a:pPr lvl="1"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NumPy</a:t>
            </a:r>
            <a:r>
              <a:rPr lang="en-US" sz="2000" b="0" i="0" dirty="0">
                <a:effectLst/>
                <a:latin typeface="Times New Roman" panose="02020603050405020304" pitchFamily="18" charset="0"/>
                <a:cs typeface="Times New Roman" panose="02020603050405020304" pitchFamily="18" charset="0"/>
              </a:rPr>
              <a:t> contains a multi-dimensional array and matrix data structures.</a:t>
            </a:r>
          </a:p>
          <a:p>
            <a:pPr lvl="1"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It can be utilized to perform a number of mathematical operations on arrays such as trigonometric, statistical, and algebraic routines.</a:t>
            </a:r>
          </a:p>
          <a:p>
            <a:pPr algn="just"/>
            <a:endParaRPr lang="en-US" sz="20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NLTK :</a:t>
            </a:r>
          </a:p>
          <a:p>
            <a:pPr lvl="1" algn="just"/>
            <a:r>
              <a:rPr lang="en-US" sz="2000" b="0" i="0" dirty="0">
                <a:effectLst/>
                <a:latin typeface="Times New Roman" panose="02020603050405020304" pitchFamily="18" charset="0"/>
                <a:cs typeface="Times New Roman" panose="02020603050405020304" pitchFamily="18" charset="0"/>
              </a:rPr>
              <a:t>    Natural Language Processing with </a:t>
            </a:r>
            <a:r>
              <a:rPr lang="en-US" sz="2000" b="1" i="0" dirty="0">
                <a:effectLst/>
                <a:latin typeface="Times New Roman" panose="02020603050405020304" pitchFamily="18" charset="0"/>
                <a:cs typeface="Times New Roman" panose="02020603050405020304" pitchFamily="18" charset="0"/>
              </a:rPr>
              <a:t>Python NLTK</a:t>
            </a:r>
            <a:r>
              <a:rPr lang="en-US" sz="2000" b="0" i="0" dirty="0">
                <a:effectLst/>
                <a:latin typeface="Times New Roman" panose="02020603050405020304" pitchFamily="18" charset="0"/>
                <a:cs typeface="Times New Roman" panose="02020603050405020304" pitchFamily="18" charset="0"/>
              </a:rPr>
              <a:t> is one of the leading platforms for working with human language data and </a:t>
            </a:r>
            <a:r>
              <a:rPr lang="en-US" sz="2000" b="1" i="0" dirty="0">
                <a:effectLst/>
                <a:latin typeface="Times New Roman" panose="02020603050405020304" pitchFamily="18" charset="0"/>
                <a:cs typeface="Times New Roman" panose="02020603050405020304" pitchFamily="18" charset="0"/>
              </a:rPr>
              <a:t>Python</a:t>
            </a:r>
            <a:r>
              <a:rPr lang="en-US" sz="2000" b="0" i="0" dirty="0">
                <a:effectLst/>
                <a:latin typeface="Times New Roman" panose="02020603050405020304" pitchFamily="18" charset="0"/>
                <a:cs typeface="Times New Roman" panose="02020603050405020304" pitchFamily="18" charset="0"/>
              </a:rPr>
              <a:t>, the module </a:t>
            </a:r>
            <a:r>
              <a:rPr lang="en-US" sz="2000" b="1" i="0" dirty="0">
                <a:effectLst/>
                <a:latin typeface="Times New Roman" panose="02020603050405020304" pitchFamily="18" charset="0"/>
                <a:cs typeface="Times New Roman" panose="02020603050405020304" pitchFamily="18" charset="0"/>
              </a:rPr>
              <a:t>NLTK</a:t>
            </a:r>
            <a:r>
              <a:rPr lang="en-US" sz="2000" b="0" i="0" dirty="0">
                <a:effectLst/>
                <a:latin typeface="Times New Roman" panose="02020603050405020304" pitchFamily="18" charset="0"/>
                <a:cs typeface="Times New Roman" panose="02020603050405020304" pitchFamily="18" charset="0"/>
              </a:rPr>
              <a:t> is used for natural language processing. </a:t>
            </a:r>
            <a:r>
              <a:rPr lang="en-US" sz="2000" b="1" i="0" dirty="0">
                <a:effectLst/>
                <a:latin typeface="Times New Roman" panose="02020603050405020304" pitchFamily="18" charset="0"/>
                <a:cs typeface="Times New Roman" panose="02020603050405020304" pitchFamily="18" charset="0"/>
              </a:rPr>
              <a:t>NLTK</a:t>
            </a:r>
            <a:r>
              <a:rPr lang="en-US" sz="2000" b="0" i="0" dirty="0">
                <a:effectLst/>
                <a:latin typeface="Times New Roman" panose="02020603050405020304" pitchFamily="18" charset="0"/>
                <a:cs typeface="Times New Roman" panose="02020603050405020304" pitchFamily="18" charset="0"/>
              </a:rPr>
              <a:t> is literally an acronym for Natural Language Toolkit.</a:t>
            </a:r>
          </a:p>
          <a:p>
            <a:pPr algn="just"/>
            <a:endParaRPr lang="en-US" i="0" dirty="0">
              <a:effectLst/>
              <a:latin typeface="Times New Roman" panose="02020603050405020304" pitchFamily="18" charset="0"/>
              <a:cs typeface="Times New Roman" panose="02020603050405020304" pitchFamily="18" charset="0"/>
            </a:endParaRPr>
          </a:p>
          <a:p>
            <a:pPr algn="just"/>
            <a:endParaRPr lang="en-IN" dirty="0"/>
          </a:p>
        </p:txBody>
      </p:sp>
      <p:sp>
        <p:nvSpPr>
          <p:cNvPr id="8" name="TextBox 7">
            <a:extLst>
              <a:ext uri="{FF2B5EF4-FFF2-40B4-BE49-F238E27FC236}">
                <a16:creationId xmlns:a16="http://schemas.microsoft.com/office/drawing/2014/main" id="{6860CAE4-D192-42FB-A51E-35AF7E44CD97}"/>
              </a:ext>
            </a:extLst>
          </p:cNvPr>
          <p:cNvSpPr txBox="1"/>
          <p:nvPr/>
        </p:nvSpPr>
        <p:spPr>
          <a:xfrm>
            <a:off x="358287" y="791282"/>
            <a:ext cx="609746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Modules of the Python</a:t>
            </a:r>
            <a:r>
              <a:rPr lang="en-US" b="1" dirty="0">
                <a:latin typeface="Times New Roman" panose="02020603050405020304" pitchFamily="18" charset="0"/>
                <a:cs typeface="Times New Roman" panose="02020603050405020304" pitchFamily="18" charset="0"/>
              </a:rPr>
              <a:t> </a:t>
            </a: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838069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494C-1ADD-4B9B-8068-8BBD5D8ADFA6}"/>
              </a:ext>
            </a:extLst>
          </p:cNvPr>
          <p:cNvSpPr>
            <a:spLocks noGrp="1"/>
          </p:cNvSpPr>
          <p:nvPr>
            <p:ph type="title"/>
          </p:nvPr>
        </p:nvSpPr>
        <p:spPr>
          <a:xfrm>
            <a:off x="677009" y="407912"/>
            <a:ext cx="10131425" cy="669284"/>
          </a:xfrm>
        </p:spPr>
        <p:txBody>
          <a:bodyPr>
            <a:normAutofit/>
          </a:bodyPr>
          <a:lstStyle/>
          <a:p>
            <a:pPr algn="ctr"/>
            <a:r>
              <a:rPr lang="en-US" sz="2000" b="1" dirty="0"/>
              <a:t>outputs</a:t>
            </a:r>
            <a:endParaRPr lang="en-IN" sz="2000" b="1" dirty="0"/>
          </a:p>
        </p:txBody>
      </p:sp>
      <p:pic>
        <p:nvPicPr>
          <p:cNvPr id="11" name="Content Placeholder 10">
            <a:extLst>
              <a:ext uri="{FF2B5EF4-FFF2-40B4-BE49-F238E27FC236}">
                <a16:creationId xmlns:a16="http://schemas.microsoft.com/office/drawing/2014/main" id="{E6936629-64C1-4DE5-969F-5DA9F56DC3DF}"/>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21827" y="1266092"/>
            <a:ext cx="8748346" cy="4528039"/>
          </a:xfrm>
          <a:prstGeom prst="rect">
            <a:avLst/>
          </a:prstGeom>
          <a:noFill/>
          <a:ln>
            <a:noFill/>
          </a:ln>
        </p:spPr>
      </p:pic>
      <p:sp>
        <p:nvSpPr>
          <p:cNvPr id="14" name="TextBox 13">
            <a:extLst>
              <a:ext uri="{FF2B5EF4-FFF2-40B4-BE49-F238E27FC236}">
                <a16:creationId xmlns:a16="http://schemas.microsoft.com/office/drawing/2014/main" id="{5B6DA0A3-DADF-43B9-8386-4F1EB06142C7}"/>
              </a:ext>
            </a:extLst>
          </p:cNvPr>
          <p:cNvSpPr txBox="1"/>
          <p:nvPr/>
        </p:nvSpPr>
        <p:spPr>
          <a:xfrm>
            <a:off x="5299563" y="5983027"/>
            <a:ext cx="6097464" cy="390684"/>
          </a:xfrm>
          <a:prstGeom prst="rect">
            <a:avLst/>
          </a:prstGeom>
          <a:noFill/>
        </p:spPr>
        <p:txBody>
          <a:bodyPr wrap="square">
            <a:spAutoFit/>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Home Page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10435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0D77DB-BF82-48CD-BBF0-014BB98136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3438" y="1019908"/>
            <a:ext cx="8405447" cy="4396153"/>
          </a:xfrm>
          <a:prstGeom prst="rect">
            <a:avLst/>
          </a:prstGeom>
          <a:noFill/>
          <a:ln>
            <a:noFill/>
          </a:ln>
        </p:spPr>
      </p:pic>
      <p:sp>
        <p:nvSpPr>
          <p:cNvPr id="7" name="TextBox 6">
            <a:extLst>
              <a:ext uri="{FF2B5EF4-FFF2-40B4-BE49-F238E27FC236}">
                <a16:creationId xmlns:a16="http://schemas.microsoft.com/office/drawing/2014/main" id="{0E13F54C-6C28-4A94-A271-3D8EBD653AC6}"/>
              </a:ext>
            </a:extLst>
          </p:cNvPr>
          <p:cNvSpPr txBox="1"/>
          <p:nvPr/>
        </p:nvSpPr>
        <p:spPr>
          <a:xfrm>
            <a:off x="5607294" y="5642750"/>
            <a:ext cx="6097464" cy="390684"/>
          </a:xfrm>
          <a:prstGeom prst="rect">
            <a:avLst/>
          </a:prstGeom>
          <a:noFill/>
        </p:spPr>
        <p:txBody>
          <a:bodyPr wrap="square">
            <a:spAutoFit/>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User login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96135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6DF777-E843-4621-B8F0-5ED7101290F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1700" y="870438"/>
            <a:ext cx="8018585" cy="4580793"/>
          </a:xfrm>
          <a:prstGeom prst="rect">
            <a:avLst/>
          </a:prstGeom>
          <a:noFill/>
          <a:ln>
            <a:noFill/>
          </a:ln>
        </p:spPr>
      </p:pic>
      <p:sp>
        <p:nvSpPr>
          <p:cNvPr id="4" name="TextBox 3">
            <a:extLst>
              <a:ext uri="{FF2B5EF4-FFF2-40B4-BE49-F238E27FC236}">
                <a16:creationId xmlns:a16="http://schemas.microsoft.com/office/drawing/2014/main" id="{F05E3DC0-8DA1-48E1-ADEA-54B5E7DD2D1F}"/>
              </a:ext>
            </a:extLst>
          </p:cNvPr>
          <p:cNvSpPr txBox="1"/>
          <p:nvPr/>
        </p:nvSpPr>
        <p:spPr>
          <a:xfrm>
            <a:off x="3233372" y="5721881"/>
            <a:ext cx="6097464" cy="390684"/>
          </a:xfrm>
          <a:prstGeom prst="rect">
            <a:avLst/>
          </a:prstGeom>
          <a:noFill/>
        </p:spPr>
        <p:txBody>
          <a:bodyPr wrap="square">
            <a:spAutoFit/>
          </a:bodyPr>
          <a:lstStyle/>
          <a:p>
            <a:pPr algn="ct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User register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59236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E64A00-FAC2-4E47-B9CE-5F238BFDB9D3}"/>
              </a:ext>
            </a:extLst>
          </p:cNvPr>
          <p:cNvSpPr>
            <a:spLocks noGrp="1"/>
          </p:cNvSpPr>
          <p:nvPr>
            <p:ph type="title"/>
          </p:nvPr>
        </p:nvSpPr>
        <p:spPr>
          <a:xfrm>
            <a:off x="2593732" y="562708"/>
            <a:ext cx="6075484" cy="752882"/>
          </a:xfrm>
        </p:spPr>
        <p:txBody>
          <a:bodyPr>
            <a:normAutofit/>
          </a:bodyPr>
          <a:lstStyle/>
          <a:p>
            <a:pPr algn="ctr"/>
            <a:r>
              <a:rPr lang="en-US" sz="2400" b="1" dirty="0">
                <a:latin typeface="Times New Roman" panose="02020603050405020304" pitchFamily="18" charset="0"/>
                <a:cs typeface="Times New Roman" panose="02020603050405020304" pitchFamily="18" charset="0"/>
              </a:rPr>
              <a:t>Abstract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45C0E7D-B6BB-4FE5-8499-AFB668D16121}"/>
              </a:ext>
            </a:extLst>
          </p:cNvPr>
          <p:cNvSpPr>
            <a:spLocks noGrp="1"/>
          </p:cNvSpPr>
          <p:nvPr>
            <p:ph idx="4294967295"/>
          </p:nvPr>
        </p:nvSpPr>
        <p:spPr>
          <a:xfrm>
            <a:off x="1011115" y="1456267"/>
            <a:ext cx="10131425" cy="4988495"/>
          </a:xfrm>
        </p:spPr>
        <p:txBody>
          <a:bodyPr>
            <a:normAutofit fontScale="92500" lnSpcReduction="10000"/>
          </a:bodyPr>
          <a:lstStyle/>
          <a:p>
            <a:pPr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The artificial intelligence technology is currently used in almost all industries and many machine learning experts are working on combining and standardizing different machine learning tools so that non-experts will also easily apply them to their particular domain. </a:t>
            </a:r>
          </a:p>
          <a:p>
            <a:pPr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 This project has two types of functionalities</a:t>
            </a:r>
          </a:p>
          <a:p>
            <a:pPr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First one is take the image input from the user then processing that image it will find object names in the image.</a:t>
            </a:r>
          </a:p>
          <a:p>
            <a:pPr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Second one is take the text(sample.txt) file input from the user then processing that text file it will find the meaning to every word. .</a:t>
            </a:r>
          </a:p>
          <a:p>
            <a:pPr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The technical terminology can separate typical problem-solving steps for autonomous machine learning as tasks and present a problem-solving process.</a:t>
            </a:r>
          </a:p>
          <a:p>
            <a:pPr marL="0" indent="0" algn="just">
              <a:buNone/>
            </a:pPr>
            <a:endParaRPr lang="en-US" sz="1800" dirty="0">
              <a:effectLst/>
              <a:latin typeface="Times New Roman" panose="02020603050405020304" pitchFamily="18" charset="0"/>
              <a:ea typeface="Calibri" panose="020F0502020204030204" pitchFamily="34"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112971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C22315-7377-4EEA-AE51-C009FBAD07A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5450" y="1013027"/>
            <a:ext cx="8801100" cy="4489554"/>
          </a:xfrm>
          <a:prstGeom prst="rect">
            <a:avLst/>
          </a:prstGeom>
          <a:noFill/>
          <a:ln>
            <a:noFill/>
          </a:ln>
        </p:spPr>
      </p:pic>
      <p:sp>
        <p:nvSpPr>
          <p:cNvPr id="4" name="TextBox 3">
            <a:extLst>
              <a:ext uri="{FF2B5EF4-FFF2-40B4-BE49-F238E27FC236}">
                <a16:creationId xmlns:a16="http://schemas.microsoft.com/office/drawing/2014/main" id="{6379DADB-0C71-4472-A270-29323A46495B}"/>
              </a:ext>
            </a:extLst>
          </p:cNvPr>
          <p:cNvSpPr txBox="1"/>
          <p:nvPr/>
        </p:nvSpPr>
        <p:spPr>
          <a:xfrm>
            <a:off x="2969602" y="5888935"/>
            <a:ext cx="6097464" cy="390684"/>
          </a:xfrm>
          <a:prstGeom prst="rect">
            <a:avLst/>
          </a:prstGeom>
          <a:noFill/>
        </p:spPr>
        <p:txBody>
          <a:bodyPr wrap="square">
            <a:spAutoFit/>
          </a:bodyPr>
          <a:lstStyle/>
          <a:p>
            <a:pPr algn="ct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User upload file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85750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EC9B2-C49E-4A5A-832C-DA14A73A320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0830" y="474785"/>
            <a:ext cx="8273561" cy="4748889"/>
          </a:xfrm>
          <a:prstGeom prst="rect">
            <a:avLst/>
          </a:prstGeom>
          <a:noFill/>
          <a:ln>
            <a:noFill/>
          </a:ln>
        </p:spPr>
      </p:pic>
      <p:sp>
        <p:nvSpPr>
          <p:cNvPr id="4" name="TextBox 3">
            <a:extLst>
              <a:ext uri="{FF2B5EF4-FFF2-40B4-BE49-F238E27FC236}">
                <a16:creationId xmlns:a16="http://schemas.microsoft.com/office/drawing/2014/main" id="{92D5AE57-B8EA-4405-9ABA-BF04BF7BFEC0}"/>
              </a:ext>
            </a:extLst>
          </p:cNvPr>
          <p:cNvSpPr txBox="1"/>
          <p:nvPr/>
        </p:nvSpPr>
        <p:spPr>
          <a:xfrm>
            <a:off x="3047268" y="5859500"/>
            <a:ext cx="6097464" cy="390684"/>
          </a:xfrm>
          <a:prstGeom prst="rect">
            <a:avLst/>
          </a:prstGeom>
          <a:noFill/>
        </p:spPr>
        <p:txBody>
          <a:bodyPr wrap="square">
            <a:spAutoFit/>
          </a:bodyPr>
          <a:lstStyle/>
          <a:p>
            <a:pPr algn="ct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User view file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161876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C13EF-9008-4D17-977F-EF54FEB4769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5692" y="747346"/>
            <a:ext cx="8774722" cy="4853353"/>
          </a:xfrm>
          <a:prstGeom prst="rect">
            <a:avLst/>
          </a:prstGeom>
          <a:noFill/>
          <a:ln>
            <a:noFill/>
          </a:ln>
        </p:spPr>
      </p:pic>
      <p:sp>
        <p:nvSpPr>
          <p:cNvPr id="4" name="TextBox 3">
            <a:extLst>
              <a:ext uri="{FF2B5EF4-FFF2-40B4-BE49-F238E27FC236}">
                <a16:creationId xmlns:a16="http://schemas.microsoft.com/office/drawing/2014/main" id="{47287156-0F08-401C-8598-D111A9E80350}"/>
              </a:ext>
            </a:extLst>
          </p:cNvPr>
          <p:cNvSpPr txBox="1"/>
          <p:nvPr/>
        </p:nvSpPr>
        <p:spPr>
          <a:xfrm>
            <a:off x="5007952" y="6013939"/>
            <a:ext cx="6097464" cy="390684"/>
          </a:xfrm>
          <a:prstGeom prst="rect">
            <a:avLst/>
          </a:prstGeom>
          <a:noFill/>
        </p:spPr>
        <p:txBody>
          <a:bodyPr wrap="square">
            <a:spAutoFit/>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Image detection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943383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6F87F9-68A2-4A8E-B1DF-1B8B303999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781" y="903695"/>
            <a:ext cx="8134350" cy="4504616"/>
          </a:xfrm>
          <a:prstGeom prst="rect">
            <a:avLst/>
          </a:prstGeom>
          <a:noFill/>
          <a:ln>
            <a:noFill/>
          </a:ln>
        </p:spPr>
      </p:pic>
      <p:sp>
        <p:nvSpPr>
          <p:cNvPr id="20" name="TextBox 19">
            <a:extLst>
              <a:ext uri="{FF2B5EF4-FFF2-40B4-BE49-F238E27FC236}">
                <a16:creationId xmlns:a16="http://schemas.microsoft.com/office/drawing/2014/main" id="{A4FD5162-EA47-4FE7-9B65-CEF17E3C9E47}"/>
              </a:ext>
            </a:extLst>
          </p:cNvPr>
          <p:cNvSpPr txBox="1"/>
          <p:nvPr/>
        </p:nvSpPr>
        <p:spPr>
          <a:xfrm>
            <a:off x="5070964" y="5783427"/>
            <a:ext cx="6097464" cy="390684"/>
          </a:xfrm>
          <a:prstGeom prst="rect">
            <a:avLst/>
          </a:prstGeom>
          <a:noFill/>
        </p:spPr>
        <p:txBody>
          <a:bodyPr wrap="square">
            <a:spAutoFit/>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Admin Login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360495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C2769D-2044-4D32-805B-18F1E5C921A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0669" y="495286"/>
            <a:ext cx="7930662" cy="4938359"/>
          </a:xfrm>
          <a:prstGeom prst="rect">
            <a:avLst/>
          </a:prstGeom>
          <a:noFill/>
          <a:ln>
            <a:noFill/>
          </a:ln>
        </p:spPr>
      </p:pic>
      <p:sp>
        <p:nvSpPr>
          <p:cNvPr id="4" name="TextBox 3">
            <a:extLst>
              <a:ext uri="{FF2B5EF4-FFF2-40B4-BE49-F238E27FC236}">
                <a16:creationId xmlns:a16="http://schemas.microsoft.com/office/drawing/2014/main" id="{41A330A6-FF50-477C-9956-70B23492DC37}"/>
              </a:ext>
            </a:extLst>
          </p:cNvPr>
          <p:cNvSpPr txBox="1"/>
          <p:nvPr/>
        </p:nvSpPr>
        <p:spPr>
          <a:xfrm>
            <a:off x="5220434" y="5671038"/>
            <a:ext cx="6097464" cy="390684"/>
          </a:xfrm>
          <a:prstGeom prst="rect">
            <a:avLst/>
          </a:prstGeom>
          <a:noFill/>
        </p:spPr>
        <p:txBody>
          <a:bodyPr wrap="square">
            <a:spAutoFit/>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User details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861802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0E0B9D-B6DF-48A3-B14D-18F79D1E361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1635" y="738554"/>
            <a:ext cx="8554915" cy="5037993"/>
          </a:xfrm>
          <a:prstGeom prst="rect">
            <a:avLst/>
          </a:prstGeom>
          <a:noFill/>
          <a:ln>
            <a:noFill/>
          </a:ln>
        </p:spPr>
      </p:pic>
      <p:sp>
        <p:nvSpPr>
          <p:cNvPr id="4" name="TextBox 3">
            <a:extLst>
              <a:ext uri="{FF2B5EF4-FFF2-40B4-BE49-F238E27FC236}">
                <a16:creationId xmlns:a16="http://schemas.microsoft.com/office/drawing/2014/main" id="{E3F2D293-DEB2-404E-B19B-C2AA64BA57F7}"/>
              </a:ext>
            </a:extLst>
          </p:cNvPr>
          <p:cNvSpPr txBox="1"/>
          <p:nvPr/>
        </p:nvSpPr>
        <p:spPr>
          <a:xfrm>
            <a:off x="5492993" y="5913401"/>
            <a:ext cx="6097464" cy="390684"/>
          </a:xfrm>
          <a:prstGeom prst="rect">
            <a:avLst/>
          </a:prstGeom>
          <a:noFill/>
        </p:spPr>
        <p:txBody>
          <a:bodyPr wrap="square">
            <a:spAutoFit/>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View files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879188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B47B59-8095-4AA2-9E1A-71CD45444EA6}"/>
              </a:ext>
            </a:extLst>
          </p:cNvPr>
          <p:cNvSpPr txBox="1"/>
          <p:nvPr/>
        </p:nvSpPr>
        <p:spPr>
          <a:xfrm>
            <a:off x="2732210" y="902509"/>
            <a:ext cx="6097464" cy="463397"/>
          </a:xfrm>
          <a:prstGeom prst="rect">
            <a:avLst/>
          </a:prstGeom>
          <a:noFill/>
        </p:spPr>
        <p:txBody>
          <a:bodyPr wrap="square">
            <a:spAutoFit/>
          </a:bodyPr>
          <a:lstStyle/>
          <a:p>
            <a:pPr algn="ct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AB6F9C4-5605-4E0D-B113-776E1C8755F0}"/>
              </a:ext>
            </a:extLst>
          </p:cNvPr>
          <p:cNvSpPr txBox="1"/>
          <p:nvPr/>
        </p:nvSpPr>
        <p:spPr>
          <a:xfrm>
            <a:off x="693127" y="1544101"/>
            <a:ext cx="10719288" cy="3268652"/>
          </a:xfrm>
          <a:prstGeom prst="rect">
            <a:avLst/>
          </a:prstGeom>
          <a:noFill/>
        </p:spPr>
        <p:txBody>
          <a:bodyPr wrap="square">
            <a:spAutoFit/>
          </a:bodyPr>
          <a:lstStyle/>
          <a:p>
            <a:pPr algn="just">
              <a:lnSpc>
                <a:spcPct val="150000"/>
              </a:lnSpc>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In this </a:t>
            </a:r>
            <a:r>
              <a:rPr lang="en-US" sz="2000" dirty="0">
                <a:latin typeface="Times New Roman" panose="02020603050405020304" pitchFamily="18" charset="0"/>
                <a:ea typeface="Calibri" panose="020F0502020204030204" pitchFamily="34" charset="0"/>
                <a:cs typeface="Times New Roman" panose="02020603050405020304" pitchFamily="18" charset="0"/>
              </a:rPr>
              <a:t>project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 extracted important keywords for constructing an ontology from papers and textbooks about machine learning. we could be implemented </a:t>
            </a:r>
            <a:r>
              <a:rPr lang="en-US" sz="2000" dirty="0">
                <a:latin typeface="Times New Roman" panose="02020603050405020304" pitchFamily="18" charset="0"/>
                <a:ea typeface="Calibri" panose="020F0502020204030204" pitchFamily="34" charset="0"/>
                <a:cs typeface="Times New Roman" panose="02020603050405020304" pitchFamily="18" charset="0"/>
              </a:rPr>
              <a:t>object recognition from the image.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Moreover, we designed a task ontology based on the MEX vocabulary. We also studied workflow for the autonomous machine learning model. The proposed method is applicable for automatic workflow according to designated autonomous level. Therefore, the non-experts are capable of doing complex tasks using the proposed method and can easily implement the machine learning model in a specific application.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581779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DC440-8BDE-4C50-8754-3CAB99349C2E}"/>
              </a:ext>
            </a:extLst>
          </p:cNvPr>
          <p:cNvSpPr txBox="1"/>
          <p:nvPr/>
        </p:nvSpPr>
        <p:spPr>
          <a:xfrm>
            <a:off x="2783500" y="2711693"/>
            <a:ext cx="6097464" cy="1311449"/>
          </a:xfrm>
          <a:prstGeom prst="rect">
            <a:avLst/>
          </a:prstGeom>
          <a:noFill/>
        </p:spPr>
        <p:txBody>
          <a:bodyPr wrap="square">
            <a:spAutoFit/>
          </a:bodyPr>
          <a:lstStyle/>
          <a:p>
            <a:pPr algn="ctr">
              <a:lnSpc>
                <a:spcPct val="150000"/>
              </a:lnSpc>
              <a:spcAft>
                <a:spcPts val="1000"/>
              </a:spcAft>
            </a:pPr>
            <a:r>
              <a:rPr lang="en-US" sz="6000" b="1" dirty="0">
                <a:effectLst/>
                <a:latin typeface="Times New Roman" panose="02020603050405020304" pitchFamily="18" charset="0"/>
                <a:ea typeface="Calibri" panose="020F0502020204030204" pitchFamily="34" charset="0"/>
                <a:cs typeface="Times New Roman" panose="02020603050405020304" pitchFamily="18" charset="0"/>
              </a:rPr>
              <a:t>Thank </a:t>
            </a:r>
            <a:r>
              <a:rPr lang="en-US" sz="6000" b="1" dirty="0">
                <a:latin typeface="Times New Roman" panose="02020603050405020304" pitchFamily="18" charset="0"/>
                <a:ea typeface="Calibri" panose="020F0502020204030204" pitchFamily="34" charset="0"/>
                <a:cs typeface="Times New Roman" panose="02020603050405020304" pitchFamily="18" charset="0"/>
              </a:rPr>
              <a:t>Y</a:t>
            </a:r>
            <a:r>
              <a:rPr lang="en-US" sz="6000" b="1" dirty="0">
                <a:effectLst/>
                <a:latin typeface="Times New Roman" panose="02020603050405020304" pitchFamily="18" charset="0"/>
                <a:ea typeface="Calibri" panose="020F0502020204030204" pitchFamily="34" charset="0"/>
                <a:cs typeface="Times New Roman" panose="02020603050405020304" pitchFamily="18" charset="0"/>
              </a:rPr>
              <a:t>ou</a:t>
            </a:r>
            <a:endParaRPr lang="en-IN" sz="6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1518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3255-E724-492E-BC7F-42F89E4F63A9}"/>
              </a:ext>
            </a:extLst>
          </p:cNvPr>
          <p:cNvSpPr>
            <a:spLocks noGrp="1"/>
          </p:cNvSpPr>
          <p:nvPr>
            <p:ph type="title"/>
          </p:nvPr>
        </p:nvSpPr>
        <p:spPr>
          <a:xfrm>
            <a:off x="817685" y="337040"/>
            <a:ext cx="10131425" cy="638908"/>
          </a:xfrm>
        </p:spPr>
        <p:txBody>
          <a:bodyPr>
            <a:normAutofit/>
          </a:bodyPr>
          <a:lstStyle/>
          <a:p>
            <a:pPr algn="ctr"/>
            <a:r>
              <a:rPr lang="en-IN" sz="2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2EBFCD22-64CF-4B84-ACAF-3A57B4057B2D}"/>
              </a:ext>
            </a:extLst>
          </p:cNvPr>
          <p:cNvSpPr>
            <a:spLocks noGrp="1"/>
          </p:cNvSpPr>
          <p:nvPr>
            <p:ph idx="1"/>
          </p:nvPr>
        </p:nvSpPr>
        <p:spPr>
          <a:xfrm>
            <a:off x="931985" y="1301261"/>
            <a:ext cx="10603523" cy="5688623"/>
          </a:xfrm>
        </p:spPr>
        <p:txBody>
          <a:bodyPr>
            <a:normAutofit/>
          </a:bodyPr>
          <a:lstStyle/>
          <a:p>
            <a:pPr algn="just">
              <a:lnSpc>
                <a:spcPct val="12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Artificial intelligence technology has become one of the most essential tools in research and business context recently. </a:t>
            </a:r>
          </a:p>
          <a:p>
            <a:pPr algn="just">
              <a:lnSpc>
                <a:spcPct val="12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Most of the machine learning frameworks are open-source, so the entry of barriers into machine learning.</a:t>
            </a:r>
          </a:p>
          <a:p>
            <a:pPr algn="just">
              <a:lnSpc>
                <a:spcPct val="12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programming languages such as Python, Java, and R. In this respect, many machine learning experts are working on integrating and standardizing various tools so that machine learning nonexperts can easily apply them to their domains</a:t>
            </a:r>
            <a:r>
              <a:rPr lang="en-US" sz="2000" b="1" dirty="0">
                <a:latin typeface="Times New Roman" panose="02020603050405020304" pitchFamily="18" charset="0"/>
                <a:cs typeface="Times New Roman" panose="02020603050405020304" pitchFamily="18" charset="0"/>
              </a:rPr>
              <a:t>.</a:t>
            </a:r>
          </a:p>
          <a:p>
            <a:pPr algn="just">
              <a:lnSpc>
                <a:spcPct val="12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tools of autonomous machine learning provide an optimal algorithm for machine learning tasks and functions to determine the hyper-parameter setting through self-analysis</a:t>
            </a:r>
          </a:p>
          <a:p>
            <a:pPr algn="just">
              <a:lnSpc>
                <a:spcPct val="12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purpose of the proposed autonomous machine learning model is to model autonomous machine learning by reusing existing resources and producing new knowledge through relearning it</a:t>
            </a:r>
          </a:p>
          <a:p>
            <a:pPr marL="0" indent="0">
              <a:lnSpc>
                <a:spcPct val="120000"/>
              </a:lnSpc>
              <a:buNone/>
            </a:pPr>
            <a:endParaRPr lang="en-US" sz="1900" dirty="0">
              <a:latin typeface="+mj-lt"/>
              <a:cs typeface="Times New Roman" panose="02020603050405020304" pitchFamily="18" charset="0"/>
            </a:endParaRPr>
          </a:p>
          <a:p>
            <a:pPr>
              <a:lnSpc>
                <a:spcPct val="120000"/>
              </a:lnSpc>
            </a:pPr>
            <a:endParaRPr lang="en-US" sz="1900" dirty="0">
              <a:latin typeface="+mj-lt"/>
              <a:cs typeface="Times New Roman" panose="02020603050405020304" pitchFamily="18" charset="0"/>
            </a:endParaRPr>
          </a:p>
          <a:p>
            <a:pPr>
              <a:lnSpc>
                <a:spcPct val="120000"/>
              </a:lnSpc>
            </a:pPr>
            <a:endParaRPr lang="en-US" sz="1900" dirty="0">
              <a:latin typeface="+mj-lt"/>
              <a:cs typeface="Times New Roman" panose="02020603050405020304" pitchFamily="18" charset="0"/>
            </a:endParaRPr>
          </a:p>
          <a:p>
            <a:endParaRPr lang="en-IN" dirty="0"/>
          </a:p>
        </p:txBody>
      </p:sp>
    </p:spTree>
    <p:extLst>
      <p:ext uri="{BB962C8B-B14F-4D97-AF65-F5344CB8AC3E}">
        <p14:creationId xmlns:p14="http://schemas.microsoft.com/office/powerpoint/2010/main" val="191847290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A7A706-5677-4A75-BBAC-7A50B93E6064}"/>
              </a:ext>
            </a:extLst>
          </p:cNvPr>
          <p:cNvSpPr>
            <a:spLocks noGrp="1"/>
          </p:cNvSpPr>
          <p:nvPr>
            <p:ph idx="1"/>
          </p:nvPr>
        </p:nvSpPr>
        <p:spPr>
          <a:xfrm>
            <a:off x="474786" y="501162"/>
            <a:ext cx="11113476" cy="5715000"/>
          </a:xfrm>
        </p:spPr>
        <p:txBody>
          <a:bodyPr>
            <a:normAutofit/>
          </a:bodyPr>
          <a:lstStyle/>
          <a:p>
            <a:pPr>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Task ontologies</a:t>
            </a:r>
          </a:p>
          <a:p>
            <a:pPr marL="0" indent="0" algn="just">
              <a:lnSpc>
                <a:spcPct val="150000"/>
              </a:lnSpc>
              <a:buNone/>
            </a:pP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Ontology is defined in various fields depending on the field of applications. In the field of artificial  intelligence, it is an explicit and formal specification of how objects and concepts described in the field of interest.</a:t>
            </a: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Machine learning ontologies</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ML schema is a top-level ontology that provides classes, properties, and constraints for machine learning algorithms, datasets and experimentation</a:t>
            </a:r>
            <a:endParaRPr lang="en-IN" sz="2000"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Autonomous machine learning modelling</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Autonomous machine learning modeling is the work for standardization and abstraction to the core of the components base on the meta information of the machine learning. </a:t>
            </a:r>
          </a:p>
          <a:p>
            <a:pPr marL="0" indent="0" algn="just">
              <a:buNone/>
            </a:pPr>
            <a:endParaRPr lang="en-US" sz="1900" b="1" dirty="0"/>
          </a:p>
          <a:p>
            <a:pPr marL="0" indent="0">
              <a:buNone/>
            </a:pPr>
            <a:endParaRPr lang="en-IN" b="1" dirty="0"/>
          </a:p>
        </p:txBody>
      </p:sp>
    </p:spTree>
    <p:extLst>
      <p:ext uri="{BB962C8B-B14F-4D97-AF65-F5344CB8AC3E}">
        <p14:creationId xmlns:p14="http://schemas.microsoft.com/office/powerpoint/2010/main" val="25427137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41FB-9809-428B-92CA-3482CA437C7E}"/>
              </a:ext>
            </a:extLst>
          </p:cNvPr>
          <p:cNvSpPr>
            <a:spLocks noGrp="1"/>
          </p:cNvSpPr>
          <p:nvPr>
            <p:ph type="title"/>
          </p:nvPr>
        </p:nvSpPr>
        <p:spPr>
          <a:xfrm>
            <a:off x="685801" y="609600"/>
            <a:ext cx="10131425" cy="674077"/>
          </a:xfrm>
        </p:spPr>
        <p:txBody>
          <a:bodyPr>
            <a:normAutofit/>
          </a:bodyPr>
          <a:lstStyle/>
          <a:p>
            <a:pPr algn="ctr">
              <a:spcBef>
                <a:spcPts val="695"/>
              </a:spcBef>
              <a:tabLst>
                <a:tab pos="342900" algn="l"/>
              </a:tabLs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FUNCTIONAL REQUIREMENTS:</a:t>
            </a:r>
          </a:p>
        </p:txBody>
      </p:sp>
      <p:sp>
        <p:nvSpPr>
          <p:cNvPr id="3" name="Content Placeholder 2">
            <a:extLst>
              <a:ext uri="{FF2B5EF4-FFF2-40B4-BE49-F238E27FC236}">
                <a16:creationId xmlns:a16="http://schemas.microsoft.com/office/drawing/2014/main" id="{13003CFB-6906-4378-8A0A-AE43E388F91F}"/>
              </a:ext>
            </a:extLst>
          </p:cNvPr>
          <p:cNvSpPr>
            <a:spLocks noGrp="1"/>
          </p:cNvSpPr>
          <p:nvPr>
            <p:ph idx="1"/>
          </p:nvPr>
        </p:nvSpPr>
        <p:spPr>
          <a:xfrm>
            <a:off x="1160585" y="1529862"/>
            <a:ext cx="10131425" cy="4445977"/>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Functional requirements are important to construction your requirement creation. A functional requirement document helps you to define the functionality of a system or one of its subsystems.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Admin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 Login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 View User Data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 User Activation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 Logout </a:t>
            </a:r>
          </a:p>
        </p:txBody>
      </p:sp>
    </p:spTree>
    <p:extLst>
      <p:ext uri="{BB962C8B-B14F-4D97-AF65-F5344CB8AC3E}">
        <p14:creationId xmlns:p14="http://schemas.microsoft.com/office/powerpoint/2010/main" val="139461379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88EF0A-D94A-442C-AA85-50F52FC0DCC7}"/>
              </a:ext>
            </a:extLst>
          </p:cNvPr>
          <p:cNvSpPr>
            <a:spLocks noGrp="1"/>
          </p:cNvSpPr>
          <p:nvPr>
            <p:ph idx="1"/>
          </p:nvPr>
        </p:nvSpPr>
        <p:spPr>
          <a:xfrm>
            <a:off x="685801" y="1134209"/>
            <a:ext cx="10131425" cy="4656992"/>
          </a:xfrm>
        </p:spPr>
        <p:txBody>
          <a:bodyPr>
            <a:norm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 User </a:t>
            </a:r>
          </a:p>
          <a:p>
            <a:pPr marL="0" indent="0">
              <a:lnSpc>
                <a:spcPct val="150000"/>
              </a:lnSpc>
              <a:buNone/>
            </a:pPr>
            <a:r>
              <a:rPr lang="en-US" sz="2000" dirty="0">
                <a:latin typeface="Times New Roman" panose="02020603050405020304" pitchFamily="18" charset="0"/>
                <a:cs typeface="Times New Roman" panose="02020603050405020304" pitchFamily="18" charset="0"/>
              </a:rPr>
              <a:t>	• Registration(Login) </a:t>
            </a:r>
          </a:p>
          <a:p>
            <a:pPr marL="0" indent="0">
              <a:lnSpc>
                <a:spcPct val="150000"/>
              </a:lnSpc>
              <a:buNone/>
            </a:pPr>
            <a:r>
              <a:rPr lang="en-US" sz="2000" dirty="0">
                <a:latin typeface="Times New Roman" panose="02020603050405020304" pitchFamily="18" charset="0"/>
                <a:cs typeface="Times New Roman" panose="02020603050405020304" pitchFamily="18" charset="0"/>
              </a:rPr>
              <a:t>	• Upload Text </a:t>
            </a:r>
          </a:p>
          <a:p>
            <a:pPr marL="0" indent="0">
              <a:lnSpc>
                <a:spcPct val="150000"/>
              </a:lnSpc>
              <a:buNone/>
            </a:pPr>
            <a:r>
              <a:rPr lang="en-US" sz="2000" dirty="0">
                <a:latin typeface="Times New Roman" panose="02020603050405020304" pitchFamily="18" charset="0"/>
                <a:cs typeface="Times New Roman" panose="02020603050405020304" pitchFamily="18" charset="0"/>
              </a:rPr>
              <a:t>	• Upload Images</a:t>
            </a:r>
          </a:p>
          <a:p>
            <a:pPr marL="0" indent="0">
              <a:lnSpc>
                <a:spcPct val="150000"/>
              </a:lnSpc>
              <a:buNone/>
            </a:pPr>
            <a:r>
              <a:rPr lang="en-US" sz="2000" dirty="0">
                <a:latin typeface="Times New Roman" panose="02020603050405020304" pitchFamily="18" charset="0"/>
                <a:cs typeface="Times New Roman" panose="02020603050405020304" pitchFamily="18" charset="0"/>
              </a:rPr>
              <a:t> 	• Find Vocabulary </a:t>
            </a:r>
          </a:p>
          <a:p>
            <a:pPr marL="0" indent="0">
              <a:lnSpc>
                <a:spcPct val="150000"/>
              </a:lnSpc>
              <a:buNone/>
            </a:pPr>
            <a:r>
              <a:rPr lang="en-US" sz="2000" dirty="0">
                <a:latin typeface="Times New Roman" panose="02020603050405020304" pitchFamily="18" charset="0"/>
                <a:cs typeface="Times New Roman" panose="02020603050405020304" pitchFamily="18" charset="0"/>
              </a:rPr>
              <a:t>	• Detecting Objects </a:t>
            </a:r>
          </a:p>
          <a:p>
            <a:pPr marL="457200" lvl="1" indent="0">
              <a:lnSpc>
                <a:spcPct val="150000"/>
              </a:lnSpc>
              <a:buNone/>
            </a:pPr>
            <a:r>
              <a:rPr lang="en-US" sz="2000" dirty="0">
                <a:latin typeface="Times New Roman" panose="02020603050405020304" pitchFamily="18" charset="0"/>
                <a:cs typeface="Times New Roman" panose="02020603050405020304" pitchFamily="18" charset="0"/>
              </a:rPr>
              <a:t>•   Logout  </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0674298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76EBD7-EFBF-42A8-9577-5E15BE1FC043}"/>
              </a:ext>
            </a:extLst>
          </p:cNvPr>
          <p:cNvSpPr>
            <a:spLocks noGrp="1"/>
          </p:cNvSpPr>
          <p:nvPr>
            <p:ph idx="1"/>
          </p:nvPr>
        </p:nvSpPr>
        <p:spPr>
          <a:xfrm>
            <a:off x="685801" y="685801"/>
            <a:ext cx="10911253" cy="5451230"/>
          </a:xfrm>
        </p:spPr>
        <p:txBody>
          <a:bodyPr>
            <a:normAutofit fontScale="92500" lnSpcReduction="10000"/>
          </a:bodyPr>
          <a:lstStyle/>
          <a:p>
            <a:pPr marL="0" indent="0">
              <a:lnSpc>
                <a:spcPct val="150000"/>
              </a:lnSpc>
              <a:buNone/>
            </a:pPr>
            <a:r>
              <a:rPr lang="en-US"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They are two algorithms Used in these Project</a:t>
            </a:r>
          </a:p>
          <a:p>
            <a:pPr>
              <a:lnSpc>
                <a:spcPct val="150000"/>
              </a:lnSpc>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 Convolutional </a:t>
            </a:r>
            <a:r>
              <a:rPr lang="en-US" sz="2200" b="1">
                <a:latin typeface="Times New Roman" panose="02020603050405020304" pitchFamily="18" charset="0"/>
                <a:cs typeface="Times New Roman" panose="02020603050405020304" pitchFamily="18" charset="0"/>
              </a:rPr>
              <a:t>Neural Networks</a:t>
            </a:r>
            <a:r>
              <a:rPr lang="en-US" sz="2200" b="1" dirty="0">
                <a:latin typeface="Times New Roman" panose="02020603050405020304" pitchFamily="18" charset="0"/>
                <a:cs typeface="Times New Roman" panose="02020603050405020304" pitchFamily="18" charset="0"/>
              </a:rPr>
              <a:t>: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Convolutional Neural networks are designed to process data through multiple layers of arrays. This type of neural networks is used in applications like image recognition or face recognition. The primary difference between CNN and any other ordinary neural network is that CNN takes input as a two-dimensional array and operates directly on the images rather than focusing on feature extraction which other neural networks focus on.</a:t>
            </a:r>
          </a:p>
          <a:p>
            <a:pPr>
              <a:lnSpc>
                <a:spcPct val="150000"/>
              </a:lnSpc>
              <a:buFont typeface="Wingdings" panose="05000000000000000000" pitchFamily="2" charset="2"/>
              <a:buChar char="Ø"/>
            </a:pPr>
            <a:r>
              <a:rPr lang="en-IN" sz="2200" b="1" dirty="0">
                <a:latin typeface="Times New Roman" panose="02020603050405020304" pitchFamily="18" charset="0"/>
                <a:cs typeface="Times New Roman" panose="02020603050405020304" pitchFamily="18" charset="0"/>
              </a:rPr>
              <a:t>k nearest neighbors:</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K nearest neighbors is a simple algorithm that stores all available cases and classifies new cases based on a similarity measure (e.g., distance functions). KNN has been used in statistical estimation and pattern recognition.</a:t>
            </a:r>
            <a:endParaRPr lang="en-IN" sz="2200" dirty="0">
              <a:latin typeface="Times New Roman" panose="02020603050405020304" pitchFamily="18" charset="0"/>
              <a:cs typeface="Times New Roman" panose="02020603050405020304" pitchFamily="18" charset="0"/>
            </a:endParaRPr>
          </a:p>
          <a:p>
            <a:pPr marL="0" indent="0">
              <a:buNone/>
            </a:pPr>
            <a:endParaRPr lang="en-IN" sz="2000" dirty="0"/>
          </a:p>
        </p:txBody>
      </p:sp>
    </p:spTree>
    <p:extLst>
      <p:ext uri="{BB962C8B-B14F-4D97-AF65-F5344CB8AC3E}">
        <p14:creationId xmlns:p14="http://schemas.microsoft.com/office/powerpoint/2010/main" val="285276470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C0D957-DC0C-4158-80D2-238A7CD71030}"/>
              </a:ext>
            </a:extLst>
          </p:cNvPr>
          <p:cNvSpPr>
            <a:spLocks noGrp="1"/>
          </p:cNvSpPr>
          <p:nvPr>
            <p:ph idx="1"/>
          </p:nvPr>
        </p:nvSpPr>
        <p:spPr>
          <a:xfrm>
            <a:off x="552450" y="320920"/>
            <a:ext cx="11087099" cy="6216160"/>
          </a:xfrm>
        </p:spPr>
        <p:txBody>
          <a:bodyPr>
            <a:normAutofit fontScale="77500" lnSpcReduction="20000"/>
          </a:bodyPr>
          <a:lstStyle/>
          <a:p>
            <a:pPr marL="0" indent="0" algn="ctr">
              <a:lnSpc>
                <a:spcPct val="120000"/>
              </a:lnSpc>
              <a:buNone/>
            </a:pPr>
            <a:r>
              <a:rPr lang="en-IN" sz="3200" b="1" dirty="0">
                <a:latin typeface="Times New Roman" panose="02020603050405020304" pitchFamily="18" charset="0"/>
                <a:cs typeface="Times New Roman" panose="02020603050405020304" pitchFamily="18" charset="0"/>
              </a:rPr>
              <a:t>Non-functional Requirements</a:t>
            </a:r>
            <a:r>
              <a:rPr lang="en-IN" sz="3200" b="1" dirty="0">
                <a:latin typeface="+mj-lt"/>
              </a:rPr>
              <a:t>:</a:t>
            </a:r>
          </a:p>
          <a:p>
            <a:pPr marL="0" indent="0" algn="just">
              <a:lnSpc>
                <a:spcPct val="120000"/>
              </a:lnSpc>
              <a:buNone/>
            </a:pPr>
            <a:r>
              <a:rPr lang="en-IN"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A non-functional requirement is a requirement that specifies criteria that can be used to judge the operation of a system, rather than specific behaviors. The following are the important nonfunctional requirements including our system.</a:t>
            </a:r>
          </a:p>
          <a:p>
            <a:pPr algn="just">
              <a:lnSpc>
                <a:spcPct val="120000"/>
              </a:lnSpc>
              <a:buFont typeface="Wingdings" panose="05000000000000000000" pitchFamily="2" charset="2"/>
              <a:buChar char="Ø"/>
            </a:pPr>
            <a:r>
              <a:rPr lang="en-IN" sz="2600" b="1" dirty="0">
                <a:latin typeface="Times New Roman" panose="02020603050405020304" pitchFamily="18" charset="0"/>
                <a:cs typeface="Times New Roman" panose="02020603050405020304" pitchFamily="18" charset="0"/>
              </a:rPr>
              <a:t>Security</a:t>
            </a:r>
          </a:p>
          <a:p>
            <a:pPr marL="0" indent="0" algn="just">
              <a:lnSpc>
                <a:spcPct val="120000"/>
              </a:lnSpc>
              <a:buNone/>
            </a:pPr>
            <a:r>
              <a:rPr lang="en-US" sz="2600" dirty="0">
                <a:latin typeface="Times New Roman" panose="02020603050405020304" pitchFamily="18" charset="0"/>
                <a:ea typeface="Calibri" panose="020F0502020204030204" pitchFamily="34" charset="0"/>
                <a:cs typeface="Times New Roman" panose="02020603050405020304" pitchFamily="18" charset="0"/>
              </a:rPr>
              <a:t>     The system provides more security to the users. Only authorized users can access the system. The authorization can be given by the cloud server to the users and owners. The system is having a priority role in keeping the privacy of the user. </a:t>
            </a:r>
            <a:endParaRPr lang="en-IN" sz="2600" dirty="0">
              <a:latin typeface="Times New Roman" panose="02020603050405020304" pitchFamily="18" charset="0"/>
              <a:cs typeface="Times New Roman" panose="02020603050405020304" pitchFamily="18" charset="0"/>
            </a:endParaRPr>
          </a:p>
          <a:p>
            <a:pPr algn="just">
              <a:lnSpc>
                <a:spcPct val="120000"/>
              </a:lnSpc>
              <a:spcBef>
                <a:spcPts val="390"/>
              </a:spcBef>
              <a:buFont typeface="Wingdings" panose="05000000000000000000" pitchFamily="2" charset="2"/>
              <a:buChar char="Ø"/>
            </a:pPr>
            <a:r>
              <a:rPr lang="en-US" sz="2600" b="1" dirty="0">
                <a:latin typeface="Times New Roman" panose="02020603050405020304" pitchFamily="18" charset="0"/>
                <a:ea typeface="Times New Roman" panose="02020603050405020304" pitchFamily="18" charset="0"/>
                <a:cs typeface="Times New Roman" panose="02020603050405020304" pitchFamily="18" charset="0"/>
              </a:rPr>
              <a:t>Reliability:</a:t>
            </a:r>
          </a:p>
          <a:p>
            <a:pPr marL="0" indent="0" algn="just">
              <a:lnSpc>
                <a:spcPct val="120000"/>
              </a:lnSpc>
              <a:spcBef>
                <a:spcPts val="390"/>
              </a:spcBef>
              <a:buNone/>
            </a:pPr>
            <a:r>
              <a:rPr lang="en-US" sz="2600" dirty="0">
                <a:latin typeface="Times New Roman" panose="02020603050405020304" pitchFamily="18" charset="0"/>
                <a:ea typeface="Calibri" panose="020F0502020204030204" pitchFamily="34" charset="0"/>
                <a:cs typeface="Times New Roman" panose="02020603050405020304" pitchFamily="18" charset="0"/>
              </a:rPr>
              <a:t> The System should be reliable and must not degrade the performance of the existing system and should not lead to the hanging of the system.</a:t>
            </a:r>
          </a:p>
          <a:p>
            <a:pPr algn="just">
              <a:lnSpc>
                <a:spcPct val="120000"/>
              </a:lnSpc>
              <a:spcBef>
                <a:spcPts val="390"/>
              </a:spcBef>
              <a:buFont typeface="Wingdings" panose="05000000000000000000" pitchFamily="2" charset="2"/>
              <a:buChar char="Ø"/>
            </a:pPr>
            <a:r>
              <a:rPr lang="en-US" sz="2600" b="1" dirty="0">
                <a:latin typeface="Times New Roman" panose="02020603050405020304" pitchFamily="18" charset="0"/>
                <a:ea typeface="Times New Roman" panose="02020603050405020304" pitchFamily="18" charset="0"/>
                <a:cs typeface="Times New Roman" panose="02020603050405020304" pitchFamily="18" charset="0"/>
              </a:rPr>
              <a:t>Accuracy:</a:t>
            </a:r>
          </a:p>
          <a:p>
            <a:pPr marL="0" indent="0" algn="just">
              <a:lnSpc>
                <a:spcPct val="120000"/>
              </a:lnSpc>
              <a:buNone/>
            </a:pPr>
            <a:r>
              <a:rPr lang="en-US" sz="2600" dirty="0">
                <a:latin typeface="Times New Roman" panose="02020603050405020304" pitchFamily="18" charset="0"/>
                <a:ea typeface="Calibri" panose="020F0502020204030204" pitchFamily="34" charset="0"/>
                <a:cs typeface="Times New Roman" panose="02020603050405020304" pitchFamily="18" charset="0"/>
              </a:rPr>
              <a:t>The level of accuracy is very high. All the operations would be done well. The system can perform accuracy in uploading and downloading the files</a:t>
            </a:r>
            <a:endParaRPr lang="en-US" sz="2600"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2000" dirty="0"/>
          </a:p>
          <a:p>
            <a:pPr marL="0" indent="0">
              <a:buNone/>
            </a:pPr>
            <a:r>
              <a:rPr lang="en-IN" sz="2000" dirty="0"/>
              <a:t> 	</a:t>
            </a:r>
          </a:p>
        </p:txBody>
      </p:sp>
    </p:spTree>
    <p:extLst>
      <p:ext uri="{BB962C8B-B14F-4D97-AF65-F5344CB8AC3E}">
        <p14:creationId xmlns:p14="http://schemas.microsoft.com/office/powerpoint/2010/main" val="164803621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321E-92F9-417F-B116-91B4FA8FDEAA}"/>
              </a:ext>
            </a:extLst>
          </p:cNvPr>
          <p:cNvSpPr>
            <a:spLocks noGrp="1"/>
          </p:cNvSpPr>
          <p:nvPr>
            <p:ph type="title"/>
          </p:nvPr>
        </p:nvSpPr>
        <p:spPr>
          <a:xfrm>
            <a:off x="685799" y="334107"/>
            <a:ext cx="10131425" cy="550985"/>
          </a:xfrm>
        </p:spPr>
        <p:txBody>
          <a:bodyPr>
            <a:normAutofit/>
          </a:bodyPr>
          <a:lstStyle/>
          <a:p>
            <a:r>
              <a:rPr lang="en-IN" sz="2000" b="1" dirty="0">
                <a:latin typeface="Times New Roman" panose="02020603050405020304" pitchFamily="18" charset="0"/>
                <a:cs typeface="Times New Roman" panose="02020603050405020304" pitchFamily="18" charset="0"/>
              </a:rPr>
              <a:t>Use Case Diagram: </a:t>
            </a:r>
          </a:p>
        </p:txBody>
      </p:sp>
      <p:pic>
        <p:nvPicPr>
          <p:cNvPr id="4" name="Picture 3">
            <a:extLst>
              <a:ext uri="{FF2B5EF4-FFF2-40B4-BE49-F238E27FC236}">
                <a16:creationId xmlns:a16="http://schemas.microsoft.com/office/drawing/2014/main" id="{EB7C3AD3-E9B1-4D19-B359-94521ADBC2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6869" y="1283677"/>
            <a:ext cx="7280031" cy="5240216"/>
          </a:xfrm>
          <a:prstGeom prst="rect">
            <a:avLst/>
          </a:prstGeom>
          <a:noFill/>
          <a:ln>
            <a:noFill/>
          </a:ln>
        </p:spPr>
      </p:pic>
    </p:spTree>
    <p:extLst>
      <p:ext uri="{BB962C8B-B14F-4D97-AF65-F5344CB8AC3E}">
        <p14:creationId xmlns:p14="http://schemas.microsoft.com/office/powerpoint/2010/main" val="370492511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510</TotalTime>
  <Words>1158</Words>
  <Application>Microsoft Office PowerPoint</Application>
  <PresentationFormat>Widescreen</PresentationFormat>
  <Paragraphs>159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Wingdings</vt:lpstr>
      <vt:lpstr>Celestial</vt:lpstr>
      <vt:lpstr>AUTONOMOUS MACHINE LEARNING MODELING USING A TASK ONTOLOGY</vt:lpstr>
      <vt:lpstr>Abstract</vt:lpstr>
      <vt:lpstr>INTRODUCTION</vt:lpstr>
      <vt:lpstr>PowerPoint Presentation</vt:lpstr>
      <vt:lpstr>FUNCTIONAL REQUIREMENTS:</vt:lpstr>
      <vt:lpstr>PowerPoint Presentation</vt:lpstr>
      <vt:lpstr>PowerPoint Presentation</vt:lpstr>
      <vt:lpstr>PowerPoint Presentation</vt:lpstr>
      <vt:lpstr>Use Case Diagram: </vt:lpstr>
      <vt:lpstr>5.4.1 Class Diagram: </vt:lpstr>
      <vt:lpstr>Sequence Diagram: </vt:lpstr>
      <vt:lpstr>  Activity Diagram: </vt:lpstr>
      <vt:lpstr>Database Design </vt:lpstr>
      <vt:lpstr>System Architecture:</vt:lpstr>
      <vt:lpstr>PowerPoint Presentation</vt:lpstr>
      <vt:lpstr>PowerPoint Presentation</vt:lpstr>
      <vt:lpstr>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MACHINE LEARNING MODELING USING A TASK ONTOLOGY</dc:title>
  <dc:creator>Prasad Chamakuri</dc:creator>
  <cp:lastModifiedBy>Prasad Chamakuri</cp:lastModifiedBy>
  <cp:revision>55</cp:revision>
  <dcterms:created xsi:type="dcterms:W3CDTF">2020-07-16T05:09:24Z</dcterms:created>
  <dcterms:modified xsi:type="dcterms:W3CDTF">2020-09-26T08:08:10Z</dcterms:modified>
</cp:coreProperties>
</file>